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notesSlides/notesSlide21.xml" ContentType="application/vnd.openxmlformats-officedocument.presentationml.notesSlide+xml"/>
  <Override PartName="/ppt/charts/chart13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  <p:sldMasterId id="2147483874" r:id="rId2"/>
    <p:sldMasterId id="2147483889" r:id="rId3"/>
  </p:sldMasterIdLst>
  <p:notesMasterIdLst>
    <p:notesMasterId r:id="rId27"/>
  </p:notesMasterIdLst>
  <p:handoutMasterIdLst>
    <p:handoutMasterId r:id="rId28"/>
  </p:handoutMasterIdLst>
  <p:sldIdLst>
    <p:sldId id="318" r:id="rId4"/>
    <p:sldId id="372" r:id="rId5"/>
    <p:sldId id="373" r:id="rId6"/>
    <p:sldId id="374" r:id="rId7"/>
    <p:sldId id="375" r:id="rId8"/>
    <p:sldId id="383" r:id="rId9"/>
    <p:sldId id="319" r:id="rId10"/>
    <p:sldId id="350" r:id="rId11"/>
    <p:sldId id="382" r:id="rId12"/>
    <p:sldId id="351" r:id="rId13"/>
    <p:sldId id="326" r:id="rId14"/>
    <p:sldId id="377" r:id="rId15"/>
    <p:sldId id="379" r:id="rId16"/>
    <p:sldId id="381" r:id="rId17"/>
    <p:sldId id="386" r:id="rId18"/>
    <p:sldId id="384" r:id="rId19"/>
    <p:sldId id="385" r:id="rId20"/>
    <p:sldId id="324" r:id="rId21"/>
    <p:sldId id="325" r:id="rId22"/>
    <p:sldId id="378" r:id="rId23"/>
    <p:sldId id="315" r:id="rId24"/>
    <p:sldId id="349" r:id="rId25"/>
    <p:sldId id="369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D"/>
    <a:srgbClr val="BFCCD9"/>
    <a:srgbClr val="40668C"/>
    <a:srgbClr val="7F99B2"/>
    <a:srgbClr val="000000"/>
    <a:srgbClr val="000099"/>
    <a:srgbClr val="0000FF"/>
    <a:srgbClr val="3366FF"/>
    <a:srgbClr val="99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89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2"/>
    </p:cViewPr>
  </p:sorterViewPr>
  <p:notesViewPr>
    <p:cSldViewPr>
      <p:cViewPr varScale="1">
        <p:scale>
          <a:sx n="61" d="100"/>
          <a:sy n="61" d="100"/>
        </p:scale>
        <p:origin x="-3139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43300653594771"/>
          <c:y val="9.6450617283950615E-2"/>
          <c:w val="0.40931372549019607"/>
          <c:h val="0.773148148148148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3.4313725490196081E-2"/>
                  <c:y val="-6.1728395061728357E-3"/>
                </c:manualLayout>
              </c:layout>
              <c:tx>
                <c:rich>
                  <a:bodyPr/>
                  <a:lstStyle/>
                  <a:p>
                    <a:r>
                      <a:rPr lang="fr-FR" dirty="0" smtClean="0">
                        <a:latin typeface="Calibri" pitchFamily="34" charset="0"/>
                        <a:cs typeface="Calibri" pitchFamily="34" charset="0"/>
                      </a:rPr>
                      <a:t>Part D non-LIS enrollees
21.7 million</a:t>
                    </a:r>
                    <a:endParaRPr lang="fr-FR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9.9333410529566152E-2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libri" pitchFamily="34" charset="0"/>
                        <a:cs typeface="Calibri" pitchFamily="34" charset="0"/>
                      </a:rPr>
                      <a:t>Part </a:t>
                    </a:r>
                    <a:r>
                      <a:rPr lang="en-US" dirty="0">
                        <a:latin typeface="Calibri" pitchFamily="34" charset="0"/>
                        <a:cs typeface="Calibri" pitchFamily="34" charset="0"/>
                      </a:rPr>
                      <a:t>D LIS enrollees
</a:t>
                    </a:r>
                    <a:r>
                      <a:rPr lang="en-US" dirty="0" smtClean="0">
                        <a:latin typeface="Calibri" pitchFamily="34" charset="0"/>
                        <a:cs typeface="Calibri" pitchFamily="34" charset="0"/>
                      </a:rPr>
                      <a:t>11.0 million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3.9215686274509803E-2"/>
                  <c:y val="-1.54320987654320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libri" pitchFamily="34" charset="0"/>
                        <a:cs typeface="Calibri" pitchFamily="34" charset="0"/>
                      </a:rPr>
                      <a:t>Employer </a:t>
                    </a:r>
                    <a:r>
                      <a:rPr lang="en-US" dirty="0">
                        <a:latin typeface="Calibri" pitchFamily="34" charset="0"/>
                        <a:cs typeface="Calibri" pitchFamily="34" charset="0"/>
                      </a:rPr>
                      <a:t>subsidy
</a:t>
                    </a:r>
                    <a:r>
                      <a:rPr lang="en-US" dirty="0" smtClean="0">
                        <a:latin typeface="Calibri" pitchFamily="34" charset="0"/>
                        <a:cs typeface="Calibri" pitchFamily="34" charset="0"/>
                      </a:rPr>
                      <a:t>4.5 million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2.2875816993464051E-2"/>
                  <c:y val="-5.24691358024691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libri" pitchFamily="34" charset="0"/>
                        <a:cs typeface="Calibri" pitchFamily="34" charset="0"/>
                      </a:rPr>
                      <a:t>All </a:t>
                    </a:r>
                    <a:r>
                      <a:rPr lang="en-US" dirty="0">
                        <a:latin typeface="Calibri" pitchFamily="34" charset="0"/>
                        <a:cs typeface="Calibri" pitchFamily="34" charset="0"/>
                      </a:rPr>
                      <a:t>other
</a:t>
                    </a:r>
                    <a:r>
                      <a:rPr lang="en-US" dirty="0" smtClean="0">
                        <a:latin typeface="Calibri" pitchFamily="34" charset="0"/>
                        <a:cs typeface="Calibri" pitchFamily="34" charset="0"/>
                      </a:rPr>
                      <a:t>13.5 million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Sheet1!$A$2:$A$5</c:f>
              <c:strCache>
                <c:ptCount val="4"/>
                <c:pt idx="0">
                  <c:v>Part D non-LIS enrollees</c:v>
                </c:pt>
                <c:pt idx="1">
                  <c:v>Part D LIS enrollees</c:v>
                </c:pt>
                <c:pt idx="2">
                  <c:v>Employer subsidy</c:v>
                </c:pt>
                <c:pt idx="3">
                  <c:v>All other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21.7</c:v>
                </c:pt>
                <c:pt idx="1">
                  <c:v>11</c:v>
                </c:pt>
                <c:pt idx="2">
                  <c:v>4.5</c:v>
                </c:pt>
                <c:pt idx="3">
                  <c:v>13.494999999999999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1"/>
      </c:pieChart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758331700949094E-2"/>
          <c:y val="0.13235294117647059"/>
          <c:w val="0.96724866761282269"/>
          <c:h val="0.72579241932993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PDP</c:v>
                </c:pt>
                <c:pt idx="1">
                  <c:v>MA-PD</c:v>
                </c:pt>
                <c:pt idx="2">
                  <c:v>PDP</c:v>
                </c:pt>
                <c:pt idx="3">
                  <c:v>MA-PD</c:v>
                </c:pt>
                <c:pt idx="4">
                  <c:v>PDP</c:v>
                </c:pt>
                <c:pt idx="5">
                  <c:v>MA-PD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5</c:v>
                </c:pt>
                <c:pt idx="1">
                  <c:v>4.5</c:v>
                </c:pt>
                <c:pt idx="2">
                  <c:v>28</c:v>
                </c:pt>
                <c:pt idx="3">
                  <c:v>27</c:v>
                </c:pt>
                <c:pt idx="4">
                  <c:v>55</c:v>
                </c:pt>
                <c:pt idx="5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PDP</c:v>
                </c:pt>
                <c:pt idx="1">
                  <c:v>MA-PD</c:v>
                </c:pt>
                <c:pt idx="2">
                  <c:v>PDP</c:v>
                </c:pt>
                <c:pt idx="3">
                  <c:v>MA-PD</c:v>
                </c:pt>
                <c:pt idx="4">
                  <c:v>PDP</c:v>
                </c:pt>
                <c:pt idx="5">
                  <c:v>MA-PD</c:v>
                </c:pt>
              </c:strCache>
            </c:strRef>
          </c:cat>
          <c:val>
            <c:numRef>
              <c:f>Sheet1!$C$2:$C$7</c:f>
              <c:numCache>
                <c:formatCode>"$"#,##0</c:formatCode>
                <c:ptCount val="6"/>
                <c:pt idx="0">
                  <c:v>5</c:v>
                </c:pt>
                <c:pt idx="1">
                  <c:v>6</c:v>
                </c:pt>
                <c:pt idx="2">
                  <c:v>41</c:v>
                </c:pt>
                <c:pt idx="3">
                  <c:v>42</c:v>
                </c:pt>
                <c:pt idx="4">
                  <c:v>92</c:v>
                </c:pt>
                <c:pt idx="5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3"/>
        <c:axId val="146449920"/>
        <c:axId val="146451456"/>
      </c:barChart>
      <c:catAx>
        <c:axId val="1464499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6451456"/>
        <c:crosses val="autoZero"/>
        <c:auto val="1"/>
        <c:lblAlgn val="ctr"/>
        <c:lblOffset val="100"/>
        <c:noMultiLvlLbl val="0"/>
      </c:catAx>
      <c:valAx>
        <c:axId val="146451456"/>
        <c:scaling>
          <c:orientation val="minMax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146449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911282365205115"/>
          <c:y val="1.5953180484792343E-2"/>
          <c:w val="0.36925561388159811"/>
          <c:h val="8.2234637949668052E-2"/>
        </c:manualLayout>
      </c:layout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758331700949094E-2"/>
          <c:y val="0.52192207492637477"/>
          <c:w val="0.80006561679790023"/>
          <c:h val="0.37172464732919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PDP</c:v>
                </c:pt>
                <c:pt idx="1">
                  <c:v>MA-PD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PDP</c:v>
                </c:pt>
                <c:pt idx="1">
                  <c:v>MA-PD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26592"/>
        <c:axId val="146528128"/>
      </c:barChart>
      <c:catAx>
        <c:axId val="146526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6528128"/>
        <c:crosses val="autoZero"/>
        <c:auto val="1"/>
        <c:lblAlgn val="ctr"/>
        <c:lblOffset val="100"/>
        <c:noMultiLvlLbl val="0"/>
      </c:catAx>
      <c:valAx>
        <c:axId val="146528128"/>
        <c:scaling>
          <c:orientation val="minMax"/>
          <c:max val="0.4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6526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65988536331238"/>
          <c:y val="0.26429989543346705"/>
          <c:w val="0.49581184789079086"/>
          <c:h val="0.6723957573771678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3366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</c:spPr>
          <c:dPt>
            <c:idx val="2"/>
            <c:bubble3D val="0"/>
            <c:spPr>
              <a:solidFill>
                <a:schemeClr val="accent6"/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accent6"/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accent6"/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accent4">
                  <a:lumMod val="7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chemeClr val="accent4">
                  <a:lumMod val="7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c:spPr>
          </c:dPt>
          <c:dPt>
            <c:idx val="7"/>
            <c:bubble3D val="0"/>
            <c:explosion val="18"/>
            <c:spPr>
              <a:solidFill>
                <a:schemeClr val="accent2"/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419303399970514E-2"/>
                  <c:y val="0.13948984305256984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Calibri" pitchFamily="34" charset="0"/>
                      </a:rPr>
                      <a:t>Hospital </a:t>
                    </a:r>
                    <a:br>
                      <a:rPr lang="en-US" sz="1400" dirty="0" smtClean="0">
                        <a:latin typeface="Calibri" pitchFamily="34" charset="0"/>
                      </a:rPr>
                    </a:br>
                    <a:r>
                      <a:rPr lang="en-US" sz="1400" dirty="0" smtClean="0">
                        <a:latin typeface="Calibri" pitchFamily="34" charset="0"/>
                      </a:rPr>
                      <a:t>Inpatient </a:t>
                    </a:r>
                    <a:br>
                      <a:rPr lang="en-US" sz="1400" dirty="0" smtClean="0">
                        <a:latin typeface="Calibri" pitchFamily="34" charset="0"/>
                      </a:rPr>
                    </a:br>
                    <a:r>
                      <a:rPr lang="en-US" sz="1400" dirty="0" smtClean="0">
                        <a:latin typeface="Calibri" pitchFamily="34" charset="0"/>
                      </a:rPr>
                      <a:t>Services</a:t>
                    </a:r>
                    <a:endParaRPr lang="en-US" sz="1800" dirty="0">
                      <a:latin typeface="Calibri" pitchFamily="34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963766323774477"/>
                  <c:y val="-3.358088814228533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Medicare </a:t>
                    </a:r>
                    <a:r>
                      <a:rPr lang="en-US" sz="1400" dirty="0"/>
                      <a:t>Advantage </a:t>
                    </a:r>
                    <a:r>
                      <a:rPr lang="en-US" sz="1400" dirty="0" smtClean="0"/>
                      <a:t/>
                    </a:r>
                    <a:br>
                      <a:rPr lang="en-US" sz="1400" dirty="0" smtClean="0"/>
                    </a:br>
                    <a:r>
                      <a:rPr lang="en-US" sz="1400" dirty="0" smtClean="0"/>
                      <a:t>(</a:t>
                    </a:r>
                    <a:r>
                      <a:rPr lang="en-US" sz="1400" dirty="0"/>
                      <a:t>Part C)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498525073746312E-2"/>
                  <c:y val="7.749435725142769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498525073746312E-3"/>
                  <c:y val="-1.54988714502854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749262536873156E-3"/>
                  <c:y val="2.84145976588568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8997050147492729E-3"/>
                  <c:y val="2.32483071754283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572271386430678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r-FR" sz="1400" dirty="0" smtClean="0"/>
                      <a:t> </a:t>
                    </a:r>
                    <a:r>
                      <a:rPr lang="fr-FR" sz="1400" dirty="0" err="1" smtClean="0"/>
                      <a:t>Outpatient</a:t>
                    </a:r>
                    <a:r>
                      <a:rPr lang="fr-FR" sz="1400" dirty="0" smtClean="0"/>
                      <a:t>  </a:t>
                    </a:r>
                    <a:r>
                      <a:rPr lang="fr-FR" sz="1400" dirty="0"/>
                      <a:t>Prescription </a:t>
                    </a:r>
                    <a:r>
                      <a:rPr lang="fr-FR" sz="1400" dirty="0" err="1" smtClean="0"/>
                      <a:t>Drugs</a:t>
                    </a:r>
                    <a:r>
                      <a:rPr lang="fr-FR" sz="1400" dirty="0" smtClean="0"/>
                      <a:t> </a:t>
                    </a:r>
                    <a:r>
                      <a:rPr lang="fr-FR" sz="1400" dirty="0"/>
                      <a:t>(Part D)</a:t>
                    </a:r>
                    <a:endParaRPr lang="fr-F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lnSpc>
                    <a:spcPct val="90000"/>
                  </a:lnSpc>
                  <a:defRPr sz="1400">
                    <a:latin typeface="Calibri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Hospital Inpatient Services</c:v>
                </c:pt>
                <c:pt idx="1">
                  <c:v>Skilled Nursing Facilities</c:v>
                </c:pt>
                <c:pt idx="2">
                  <c:v>Medicare Advantage (Part C)</c:v>
                </c:pt>
                <c:pt idx="3">
                  <c:v>Home Health</c:v>
                </c:pt>
                <c:pt idx="4">
                  <c:v>Other Services</c:v>
                </c:pt>
                <c:pt idx="5">
                  <c:v>Physician Payments</c:v>
                </c:pt>
                <c:pt idx="6">
                  <c:v>Hospital Outpatient Services</c:v>
                </c:pt>
                <c:pt idx="7">
                  <c:v>Outpatient Prescription Drugs (Part D)</c:v>
                </c:pt>
              </c:strCache>
            </c:strRef>
          </c:cat>
          <c:val>
            <c:numRef>
              <c:f>Sheet1!$B$2:$I$2</c:f>
              <c:numCache>
                <c:formatCode>0.00</c:formatCode>
                <c:ptCount val="8"/>
                <c:pt idx="0">
                  <c:v>143.4</c:v>
                </c:pt>
                <c:pt idx="1">
                  <c:v>28.6</c:v>
                </c:pt>
                <c:pt idx="2">
                  <c:v>129.1</c:v>
                </c:pt>
                <c:pt idx="3">
                  <c:v>19.8</c:v>
                </c:pt>
                <c:pt idx="4">
                  <c:v>64.3</c:v>
                </c:pt>
                <c:pt idx="5">
                  <c:v>67.900000000000006</c:v>
                </c:pt>
                <c:pt idx="6">
                  <c:v>30.3</c:v>
                </c:pt>
                <c:pt idx="7">
                  <c:v>67.900000000000006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312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4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7401209555774787E-2"/>
          <c:w val="1"/>
          <c:h val="0.8076714064169591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CBO Projections, as of 2003</c:v>
                </c:pt>
              </c:strCache>
            </c:strRef>
          </c:tx>
          <c:spPr>
            <a:ln w="50800">
              <a:solidFill>
                <a:schemeClr val="accent6"/>
              </a:solidFill>
              <a:prstDash val="dash"/>
            </a:ln>
          </c:spPr>
          <c:marker>
            <c:symbol val="square"/>
            <c:size val="10"/>
            <c:spPr>
              <a:solidFill>
                <a:schemeClr val="accent6"/>
              </a:solidFill>
              <a:ln>
                <a:noFill/>
              </a:ln>
            </c:spPr>
          </c:marker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numFmt formatCode="\$#,##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53.3</c:v>
                </c:pt>
                <c:pt idx="1">
                  <c:v>64</c:v>
                </c:pt>
                <c:pt idx="2">
                  <c:v>71.599999999999994</c:v>
                </c:pt>
                <c:pt idx="3">
                  <c:v>78.5</c:v>
                </c:pt>
                <c:pt idx="4">
                  <c:v>86.3</c:v>
                </c:pt>
                <c:pt idx="5">
                  <c:v>94.6</c:v>
                </c:pt>
                <c:pt idx="6">
                  <c:v>105.1</c:v>
                </c:pt>
                <c:pt idx="7">
                  <c:v>116.1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Trustees Actual and Projections, as of 2011</c:v>
                </c:pt>
              </c:strCache>
            </c:strRef>
          </c:tx>
          <c:spPr>
            <a:ln w="508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10"/>
            <c:spPr>
              <a:solidFill>
                <a:schemeClr val="tx2">
                  <a:lumMod val="75000"/>
                </a:scheme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8892777291727423E-2"/>
                  <c:y val="-4.3772262842144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979197044813843E-2"/>
                  <c:y val="-3.7819881889763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065616797900263E-2"/>
                  <c:y val="-4.9724643794525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979197044813843E-2"/>
                  <c:y val="-4.3772262842144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349567415184214E-2"/>
                  <c:y val="-5.8653215223097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1979197044813843E-2"/>
                  <c:y val="-5.567702474690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435987168270633E-2"/>
                  <c:y val="-5.270083427071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86672499270913E-2"/>
                  <c:y val="-4.3772262842144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39.4</c:v>
                </c:pt>
                <c:pt idx="1">
                  <c:v>47.7</c:v>
                </c:pt>
                <c:pt idx="2">
                  <c:v>48.8</c:v>
                </c:pt>
                <c:pt idx="3">
                  <c:v>51.9</c:v>
                </c:pt>
                <c:pt idx="4">
                  <c:v>55.7</c:v>
                </c:pt>
                <c:pt idx="5">
                  <c:v>59.5</c:v>
                </c:pt>
                <c:pt idx="6">
                  <c:v>61.2</c:v>
                </c:pt>
                <c:pt idx="7">
                  <c:v>67.900000000000006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5779328"/>
        <c:axId val="145793408"/>
      </c:lineChart>
      <c:catAx>
        <c:axId val="14577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5793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793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577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257339880568828"/>
          <c:w val="1"/>
          <c:h val="0.800061784024273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PDP enrollees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Sheet1!$B$3:$H$3</c:f>
              <c:numCache>
                <c:formatCode>0.0</c:formatCode>
                <c:ptCount val="7"/>
                <c:pt idx="0">
                  <c:v>16.600000000000001</c:v>
                </c:pt>
                <c:pt idx="1">
                  <c:v>17.100000000000001</c:v>
                </c:pt>
                <c:pt idx="2">
                  <c:v>17.399999999999999</c:v>
                </c:pt>
                <c:pt idx="3">
                  <c:v>17.5</c:v>
                </c:pt>
                <c:pt idx="4">
                  <c:v>17.8</c:v>
                </c:pt>
                <c:pt idx="5">
                  <c:v>18.7</c:v>
                </c:pt>
                <c:pt idx="6">
                  <c:v>19.5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MA-PD enrollees</c:v>
                </c:pt>
              </c:strCache>
            </c:strRef>
          </c:tx>
          <c:spPr>
            <a:solidFill>
              <a:srgbClr val="00264D"/>
            </a:solidFill>
          </c:spPr>
          <c:invertIfNegative val="0"/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Sheet1!$B$4:$H$4</c:f>
              <c:numCache>
                <c:formatCode>0.0</c:formatCode>
                <c:ptCount val="7"/>
                <c:pt idx="0">
                  <c:v>6.6</c:v>
                </c:pt>
                <c:pt idx="1">
                  <c:v>7.5</c:v>
                </c:pt>
                <c:pt idx="2">
                  <c:v>8.4</c:v>
                </c:pt>
                <c:pt idx="3">
                  <c:v>9.5</c:v>
                </c:pt>
                <c:pt idx="4">
                  <c:v>10.1</c:v>
                </c:pt>
                <c:pt idx="5">
                  <c:v>10.8</c:v>
                </c:pt>
                <c:pt idx="6">
                  <c:v>11.4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33159168"/>
        <c:axId val="124365056"/>
      </c:barChart>
      <c:catAx>
        <c:axId val="13315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4365056"/>
        <c:crosses val="autoZero"/>
        <c:auto val="1"/>
        <c:lblAlgn val="ctr"/>
        <c:lblOffset val="0"/>
        <c:tickMarkSkip val="1"/>
        <c:noMultiLvlLbl val="0"/>
      </c:catAx>
      <c:valAx>
        <c:axId val="1243650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33159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600733305283401"/>
          <c:y val="0"/>
          <c:w val="0.50340506100859528"/>
          <c:h val="6.1374565743276807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1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257339880568828"/>
          <c:w val="1"/>
          <c:h val="0.800061784024273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LIS benchmark plans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Sheet1!$B$3:$I$3</c:f>
              <c:numCache>
                <c:formatCode>#,##0_);[Red]\(#,##0\)</c:formatCode>
                <c:ptCount val="8"/>
                <c:pt idx="0">
                  <c:v>409</c:v>
                </c:pt>
                <c:pt idx="1">
                  <c:v>640</c:v>
                </c:pt>
                <c:pt idx="2">
                  <c:v>495</c:v>
                </c:pt>
                <c:pt idx="3">
                  <c:v>308</c:v>
                </c:pt>
                <c:pt idx="4">
                  <c:v>307</c:v>
                </c:pt>
                <c:pt idx="5">
                  <c:v>332</c:v>
                </c:pt>
                <c:pt idx="6">
                  <c:v>327</c:v>
                </c:pt>
                <c:pt idx="7">
                  <c:v>332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Non-benchmark plans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Sheet1!$B$4:$I$4</c:f>
              <c:numCache>
                <c:formatCode>#,##0</c:formatCode>
                <c:ptCount val="8"/>
                <c:pt idx="0">
                  <c:v>1020</c:v>
                </c:pt>
                <c:pt idx="1">
                  <c:v>1235</c:v>
                </c:pt>
                <c:pt idx="2">
                  <c:v>1329</c:v>
                </c:pt>
                <c:pt idx="3">
                  <c:v>1381</c:v>
                </c:pt>
                <c:pt idx="4">
                  <c:v>1269</c:v>
                </c:pt>
                <c:pt idx="5">
                  <c:v>777</c:v>
                </c:pt>
                <c:pt idx="6">
                  <c:v>714</c:v>
                </c:pt>
                <c:pt idx="7">
                  <c:v>713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40758400"/>
        <c:axId val="116605696"/>
      </c:barChart>
      <c:catAx>
        <c:axId val="14075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605696"/>
        <c:crosses val="autoZero"/>
        <c:auto val="1"/>
        <c:lblAlgn val="ctr"/>
        <c:lblOffset val="0"/>
        <c:tickMarkSkip val="1"/>
        <c:noMultiLvlLbl val="0"/>
      </c:catAx>
      <c:valAx>
        <c:axId val="116605696"/>
        <c:scaling>
          <c:orientation val="minMax"/>
        </c:scaling>
        <c:delete val="1"/>
        <c:axPos val="l"/>
        <c:numFmt formatCode="#,##0_);[Red]\(#,##0\)" sourceLinked="1"/>
        <c:majorTickMark val="out"/>
        <c:minorTickMark val="none"/>
        <c:tickLblPos val="none"/>
        <c:crossAx val="140758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6967145519023866"/>
          <c:y val="1.0742231053027377E-2"/>
          <c:w val="0.70493177856584721"/>
          <c:h val="6.137456574327680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395116537180911E-3"/>
          <c:y val="0.18823529411764792"/>
          <c:w val="0.99556048834627997"/>
          <c:h val="0.792156862745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2"/>
            </a:solidFill>
            <a:ln w="12650">
              <a:noFill/>
              <a:prstDash val="solid"/>
            </a:ln>
          </c:spPr>
          <c:invertIfNegative val="0"/>
          <c:dLbls>
            <c:spPr>
              <a:noFill/>
              <a:ln w="25301">
                <a:noFill/>
              </a:ln>
            </c:spPr>
            <c:txPr>
              <a:bodyPr/>
              <a:lstStyle/>
              <a:p>
                <a:pPr>
                  <a:defRPr spc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2"/>
                <c:pt idx="0">
                  <c:v>UnitedHealth</c:v>
                </c:pt>
                <c:pt idx="1">
                  <c:v>Humana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2"/>
                <c:pt idx="0">
                  <c:v>33</c:v>
                </c:pt>
                <c:pt idx="1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650">
              <a:noFill/>
              <a:prstDash val="solid"/>
            </a:ln>
          </c:spPr>
          <c:invertIfNegative val="0"/>
          <c:dLbls>
            <c:spPr>
              <a:noFill/>
              <a:ln w="25301">
                <a:noFill/>
              </a:ln>
            </c:spPr>
            <c:txPr>
              <a:bodyPr/>
              <a:lstStyle/>
              <a:p>
                <a:pPr>
                  <a:defRPr spc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2"/>
                <c:pt idx="0">
                  <c:v>UnitedHealth</c:v>
                </c:pt>
                <c:pt idx="1">
                  <c:v>Humana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2"/>
                <c:pt idx="0">
                  <c:v>34</c:v>
                </c:pt>
                <c:pt idx="1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650">
              <a:noFill/>
              <a:prstDash val="solid"/>
            </a:ln>
          </c:spPr>
          <c:invertIfNegative val="0"/>
          <c:dLbls>
            <c:spPr>
              <a:noFill/>
              <a:ln w="25301">
                <a:noFill/>
              </a:ln>
            </c:spPr>
            <c:txPr>
              <a:bodyPr/>
              <a:lstStyle/>
              <a:p>
                <a:pPr>
                  <a:defRPr spc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2"/>
                <c:pt idx="0">
                  <c:v>UnitedHealth</c:v>
                </c:pt>
                <c:pt idx="1">
                  <c:v>Humana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2"/>
                <c:pt idx="0">
                  <c:v>10</c:v>
                </c:pt>
                <c:pt idx="1">
                  <c:v>25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12650">
              <a:noFill/>
              <a:prstDash val="solid"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2"/>
                <c:pt idx="0">
                  <c:v>UnitedHealth</c:v>
                </c:pt>
                <c:pt idx="1">
                  <c:v>Humana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2"/>
                <c:pt idx="0">
                  <c:v>25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2650">
              <a:noFill/>
              <a:prstDash val="solid"/>
            </a:ln>
          </c:spPr>
          <c:invertIfNegative val="0"/>
          <c:dLbls>
            <c:spPr>
              <a:noFill/>
              <a:ln w="25301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2"/>
                <c:pt idx="0">
                  <c:v>UnitedHealth</c:v>
                </c:pt>
                <c:pt idx="1">
                  <c:v>Humana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2"/>
                <c:pt idx="0">
                  <c:v>27</c:v>
                </c:pt>
                <c:pt idx="1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pc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2"/>
                <c:pt idx="0">
                  <c:v>UnitedHealth</c:v>
                </c:pt>
                <c:pt idx="1">
                  <c:v>Humana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2"/>
                <c:pt idx="0">
                  <c:v>23</c:v>
                </c:pt>
                <c:pt idx="1">
                  <c:v>34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pc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2"/>
                <c:pt idx="0">
                  <c:v>UnitedHealth</c:v>
                </c:pt>
                <c:pt idx="1">
                  <c:v>Humana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2"/>
                <c:pt idx="0">
                  <c:v>4</c:v>
                </c:pt>
                <c:pt idx="1">
                  <c:v>34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2"/>
                <c:pt idx="0">
                  <c:v>UnitedHealth</c:v>
                </c:pt>
                <c:pt idx="1">
                  <c:v>Humana</c:v>
                </c:pt>
              </c:strCache>
            </c:strRef>
          </c:cat>
          <c:val>
            <c:numRef>
              <c:f>Sheet1!$B$9:$E$9</c:f>
              <c:numCache>
                <c:formatCode>General</c:formatCode>
                <c:ptCount val="2"/>
                <c:pt idx="0">
                  <c:v>30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76448"/>
        <c:axId val="133977984"/>
      </c:barChart>
      <c:catAx>
        <c:axId val="13397644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63">
            <a:solidFill>
              <a:schemeClr val="tx1"/>
            </a:solidFill>
            <a:prstDash val="solid"/>
          </a:ln>
        </c:spPr>
        <c:crossAx val="133977984"/>
        <c:crosses val="autoZero"/>
        <c:auto val="1"/>
        <c:lblAlgn val="ctr"/>
        <c:lblOffset val="100"/>
        <c:tickMarkSkip val="1"/>
        <c:noMultiLvlLbl val="0"/>
      </c:catAx>
      <c:valAx>
        <c:axId val="13397798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133976448"/>
        <c:crosses val="autoZero"/>
        <c:crossBetween val="between"/>
        <c:majorUnit val="2"/>
        <c:minorUnit val="1"/>
      </c:valAx>
      <c:spPr>
        <a:noFill/>
        <a:ln w="25301">
          <a:noFill/>
        </a:ln>
      </c:spPr>
    </c:plotArea>
    <c:legend>
      <c:legendPos val="t"/>
      <c:layout>
        <c:manualLayout>
          <c:xMode val="edge"/>
          <c:yMode val="edge"/>
          <c:x val="0.15926762327297919"/>
          <c:y val="1.3598211032657582E-2"/>
          <c:w val="0.76179536885300492"/>
          <c:h val="8.0813307551892644E-2"/>
        </c:manualLayout>
      </c:layout>
      <c:overlay val="0"/>
      <c:spPr>
        <a:solidFill>
          <a:schemeClr val="bg1"/>
        </a:solidFill>
        <a:ln w="9525"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 pitchFamily="34" charset="0"/>
          <a:ea typeface="Arial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3.6529680365296802E-2"/>
          <c:w val="0.80215053763440858"/>
          <c:h val="0.949311293280120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deductible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Sheet1!$B$1:$B$1</c:f>
              <c:strCache>
                <c:ptCount val="1"/>
                <c:pt idx="0">
                  <c:v>Part D standard benefit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325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initial benefit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Sheet1!$B$1:$B$1</c:f>
              <c:strCache>
                <c:ptCount val="1"/>
                <c:pt idx="0">
                  <c:v>Part D standard benefit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2645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coverage gap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Sheet1!$B$1:$B$1</c:f>
              <c:strCache>
                <c:ptCount val="1"/>
                <c:pt idx="0">
                  <c:v>Part D standard benefit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3727.5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catastrophic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Sheet1!$B$1:$B$1</c:f>
              <c:strCache>
                <c:ptCount val="1"/>
                <c:pt idx="0">
                  <c:v>Part D standard benefit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41592064"/>
        <c:axId val="141593600"/>
      </c:barChart>
      <c:catAx>
        <c:axId val="141592064"/>
        <c:scaling>
          <c:orientation val="minMax"/>
        </c:scaling>
        <c:delete val="0"/>
        <c:axPos val="b"/>
        <c:majorTickMark val="none"/>
        <c:minorTickMark val="none"/>
        <c:tickLblPos val="none"/>
        <c:crossAx val="141593600"/>
        <c:crosses val="autoZero"/>
        <c:auto val="1"/>
        <c:lblAlgn val="ctr"/>
        <c:lblOffset val="100"/>
        <c:tickMarkSkip val="1"/>
        <c:noMultiLvlLbl val="0"/>
      </c:catAx>
      <c:valAx>
        <c:axId val="141593600"/>
        <c:scaling>
          <c:orientation val="minMax"/>
          <c:max val="725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1592064"/>
        <c:crosses val="autoZero"/>
        <c:crossBetween val="between"/>
        <c:majorUnit val="3500"/>
        <c:min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Paid by Enrollee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1</c:v>
                </c:pt>
                <c:pt idx="1">
                  <c:v>0.5</c:v>
                </c:pt>
                <c:pt idx="2">
                  <c:v>0.5</c:v>
                </c:pt>
                <c:pt idx="3" formatCode="0.00%">
                  <c:v>0.47499999999999998</c:v>
                </c:pt>
                <c:pt idx="4" formatCode="0.00%">
                  <c:v>0.47499999999999998</c:v>
                </c:pt>
                <c:pt idx="5" formatCode="0.00%">
                  <c:v>0.45</c:v>
                </c:pt>
                <c:pt idx="6" formatCode="0.00%">
                  <c:v>0.45</c:v>
                </c:pt>
                <c:pt idx="7" formatCode="0.00%">
                  <c:v>0.4</c:v>
                </c:pt>
                <c:pt idx="8" formatCode="0.00%">
                  <c:v>0.35</c:v>
                </c:pt>
                <c:pt idx="9" formatCode="0.00%">
                  <c:v>0.3</c:v>
                </c:pt>
                <c:pt idx="10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Paid by Plan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3" formatCode="0.00%">
                  <c:v>2.5000000000000001E-2</c:v>
                </c:pt>
                <c:pt idx="4" formatCode="0.00%">
                  <c:v>2.5000000000000001E-2</c:v>
                </c:pt>
                <c:pt idx="5" formatCode="0.00%">
                  <c:v>0.05</c:v>
                </c:pt>
                <c:pt idx="6" formatCode="0.00%">
                  <c:v>0.05</c:v>
                </c:pt>
                <c:pt idx="7" formatCode="0.00%">
                  <c:v>0.1</c:v>
                </c:pt>
                <c:pt idx="8" formatCode="0.00%">
                  <c:v>0.15</c:v>
                </c:pt>
                <c:pt idx="9" formatCode="0.00%">
                  <c:v>0.2</c:v>
                </c:pt>
                <c:pt idx="10" formatCode="0%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Manufacturer Discount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Sheet1!$D$2:$D$12</c:f>
              <c:numCache>
                <c:formatCode>0%</c:formatCode>
                <c:ptCount val="11"/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141342592"/>
        <c:axId val="141344128"/>
      </c:barChart>
      <c:catAx>
        <c:axId val="14134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1344128"/>
        <c:crosses val="autoZero"/>
        <c:auto val="1"/>
        <c:lblAlgn val="ctr"/>
        <c:lblOffset val="100"/>
        <c:noMultiLvlLbl val="0"/>
      </c:catAx>
      <c:valAx>
        <c:axId val="1413441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13425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332363345886112"/>
          <c:y val="3.4621325841003213E-2"/>
          <c:w val="0.7733527330822777"/>
          <c:h val="6.8637265281333321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Paid by Enrollee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1</c:v>
                </c:pt>
                <c:pt idx="1">
                  <c:v>0.93</c:v>
                </c:pt>
                <c:pt idx="2">
                  <c:v>0.86</c:v>
                </c:pt>
                <c:pt idx="3">
                  <c:v>0.79</c:v>
                </c:pt>
                <c:pt idx="4">
                  <c:v>0.72</c:v>
                </c:pt>
                <c:pt idx="5">
                  <c:v>0.65</c:v>
                </c:pt>
                <c:pt idx="6">
                  <c:v>0.57999999999999996</c:v>
                </c:pt>
                <c:pt idx="7">
                  <c:v>0.51</c:v>
                </c:pt>
                <c:pt idx="8">
                  <c:v>0.44</c:v>
                </c:pt>
                <c:pt idx="9">
                  <c:v>0.37</c:v>
                </c:pt>
                <c:pt idx="10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Paid by Plan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1">
                  <c:v>7.0000000000000007E-2</c:v>
                </c:pt>
                <c:pt idx="2">
                  <c:v>0.14000000000000001</c:v>
                </c:pt>
                <c:pt idx="3">
                  <c:v>0.21</c:v>
                </c:pt>
                <c:pt idx="4">
                  <c:v>0.28000000000000003</c:v>
                </c:pt>
                <c:pt idx="5">
                  <c:v>0.35</c:v>
                </c:pt>
                <c:pt idx="6">
                  <c:v>0.42</c:v>
                </c:pt>
                <c:pt idx="7">
                  <c:v>0.49</c:v>
                </c:pt>
                <c:pt idx="8">
                  <c:v>0.56000000000000005</c:v>
                </c:pt>
                <c:pt idx="9">
                  <c:v>0.63</c:v>
                </c:pt>
                <c:pt idx="10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141431552"/>
        <c:axId val="141433088"/>
      </c:barChart>
      <c:catAx>
        <c:axId val="14143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1433088"/>
        <c:crosses val="autoZero"/>
        <c:auto val="1"/>
        <c:lblAlgn val="ctr"/>
        <c:lblOffset val="100"/>
        <c:noMultiLvlLbl val="0"/>
      </c:catAx>
      <c:valAx>
        <c:axId val="1414330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14315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332363345886112"/>
          <c:y val="3.4621325841003213E-2"/>
          <c:w val="0.7733527330822777"/>
          <c:h val="6.8637265281333321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6442429484094191E-2"/>
          <c:y val="9.8270391428677939E-2"/>
          <c:w val="0.90355757051590557"/>
          <c:h val="0.8196386003766293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50507">
              <a:solidFill>
                <a:schemeClr val="accent6"/>
              </a:solidFill>
            </a:ln>
          </c:spPr>
          <c:marker>
            <c:symbol val="diamond"/>
            <c:size val="12"/>
            <c:spPr>
              <a:solidFill>
                <a:schemeClr val="accent6"/>
              </a:solidFill>
              <a:ln>
                <a:noFill/>
              </a:ln>
            </c:spPr>
          </c:marker>
          <c:dLbls>
            <c:spPr>
              <a:noFill/>
              <a:ln w="25253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Sheet1!$B$2:$I$2</c:f>
              <c:numCache>
                <c:formatCode>"$"#,##0.00</c:formatCode>
                <c:ptCount val="8"/>
                <c:pt idx="0">
                  <c:v>25.93</c:v>
                </c:pt>
                <c:pt idx="1">
                  <c:v>27.39</c:v>
                </c:pt>
                <c:pt idx="2">
                  <c:v>29.89</c:v>
                </c:pt>
                <c:pt idx="3" formatCode="&quot;$&quot;#,##0.00_);[Red]\(&quot;$&quot;#,##0.00\)">
                  <c:v>35.090000000000003</c:v>
                </c:pt>
                <c:pt idx="4">
                  <c:v>37.25</c:v>
                </c:pt>
                <c:pt idx="5">
                  <c:v>38.29</c:v>
                </c:pt>
                <c:pt idx="6">
                  <c:v>37.57</c:v>
                </c:pt>
                <c:pt idx="7">
                  <c:v>40.18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396672"/>
        <c:axId val="144398208"/>
      </c:lineChart>
      <c:catAx>
        <c:axId val="14439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4398208"/>
        <c:crossesAt val="0"/>
        <c:auto val="1"/>
        <c:lblAlgn val="ctr"/>
        <c:lblOffset val="0"/>
        <c:tickLblSkip val="1"/>
        <c:tickMarkSkip val="1"/>
        <c:noMultiLvlLbl val="0"/>
      </c:catAx>
      <c:valAx>
        <c:axId val="144398208"/>
        <c:scaling>
          <c:orientation val="minMax"/>
          <c:max val="42"/>
          <c:min val="0"/>
        </c:scaling>
        <c:delete val="0"/>
        <c:axPos val="l"/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4396672"/>
        <c:crosses val="autoZero"/>
        <c:crossBetween val="between"/>
        <c:majorUnit val="5"/>
      </c:valAx>
      <c:spPr>
        <a:noFill/>
        <a:ln w="252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0" b="1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7477847320367"/>
          <c:y val="8.8127734033245836E-2"/>
          <c:w val="0.80700720102294909"/>
          <c:h val="0.909456849610216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AARP MedicareRx Preferred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 anchor="t" anchorCtr="0"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Advair Diskus</c:v>
                </c:pt>
                <c:pt idx="1">
                  <c:v>Celebrex</c:v>
                </c:pt>
                <c:pt idx="2">
                  <c:v>Crestor</c:v>
                </c:pt>
                <c:pt idx="3">
                  <c:v>Cymbalta</c:v>
                </c:pt>
                <c:pt idx="4">
                  <c:v>Lantus</c:v>
                </c:pt>
                <c:pt idx="5">
                  <c:v>Lyrica</c:v>
                </c:pt>
                <c:pt idx="6">
                  <c:v>Namenda</c:v>
                </c:pt>
                <c:pt idx="7">
                  <c:v>Nexium</c:v>
                </c:pt>
                <c:pt idx="8">
                  <c:v>Spiriva</c:v>
                </c:pt>
                <c:pt idx="9">
                  <c:v>Zetia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CCRx Basic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Advair Diskus</c:v>
                </c:pt>
                <c:pt idx="1">
                  <c:v>Celebrex</c:v>
                </c:pt>
                <c:pt idx="2">
                  <c:v>Crestor</c:v>
                </c:pt>
                <c:pt idx="3">
                  <c:v>Cymbalta</c:v>
                </c:pt>
                <c:pt idx="4">
                  <c:v>Lantus</c:v>
                </c:pt>
                <c:pt idx="5">
                  <c:v>Lyrica</c:v>
                </c:pt>
                <c:pt idx="6">
                  <c:v>Namenda</c:v>
                </c:pt>
                <c:pt idx="7">
                  <c:v>Nexium</c:v>
                </c:pt>
                <c:pt idx="8">
                  <c:v>Spiriva</c:v>
                </c:pt>
                <c:pt idx="9">
                  <c:v>Zetia</c:v>
                </c:pt>
              </c:strCache>
            </c:strRef>
          </c:cat>
          <c:val>
            <c:numRef>
              <c:f>Sheet1!$C$2:$C$11</c:f>
              <c:numCache>
                <c:formatCode>"$"#,##0</c:formatCode>
                <c:ptCount val="10"/>
                <c:pt idx="0">
                  <c:v>60.21</c:v>
                </c:pt>
                <c:pt idx="1">
                  <c:v>73.900000000000006</c:v>
                </c:pt>
                <c:pt idx="2">
                  <c:v>56.78</c:v>
                </c:pt>
                <c:pt idx="3">
                  <c:v>46.79</c:v>
                </c:pt>
                <c:pt idx="4">
                  <c:v>126.57</c:v>
                </c:pt>
                <c:pt idx="5">
                  <c:v>70.91</c:v>
                </c:pt>
                <c:pt idx="6">
                  <c:v>57.94</c:v>
                </c:pt>
                <c:pt idx="7">
                  <c:v>48.56</c:v>
                </c:pt>
                <c:pt idx="8">
                  <c:v>185.66</c:v>
                </c:pt>
                <c:pt idx="9">
                  <c:v>138.65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Humana Walmart Preferred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Advair Diskus</c:v>
                </c:pt>
                <c:pt idx="1">
                  <c:v>Celebrex</c:v>
                </c:pt>
                <c:pt idx="2">
                  <c:v>Crestor</c:v>
                </c:pt>
                <c:pt idx="3">
                  <c:v>Cymbalta</c:v>
                </c:pt>
                <c:pt idx="4">
                  <c:v>Lantus</c:v>
                </c:pt>
                <c:pt idx="5">
                  <c:v>Lyrica</c:v>
                </c:pt>
                <c:pt idx="6">
                  <c:v>Namenda</c:v>
                </c:pt>
                <c:pt idx="7">
                  <c:v>Nexium</c:v>
                </c:pt>
                <c:pt idx="8">
                  <c:v>Spiriva</c:v>
                </c:pt>
                <c:pt idx="9">
                  <c:v>Zetia</c:v>
                </c:pt>
              </c:strCache>
            </c:strRef>
          </c:cat>
          <c:val>
            <c:numRef>
              <c:f>Sheet1!$D$2:$D$11</c:f>
              <c:numCache>
                <c:formatCode>"$"#,##0</c:formatCode>
                <c:ptCount val="10"/>
                <c:pt idx="0">
                  <c:v>89.18</c:v>
                </c:pt>
                <c:pt idx="1">
                  <c:v>345.92</c:v>
                </c:pt>
                <c:pt idx="2">
                  <c:v>36.21</c:v>
                </c:pt>
                <c:pt idx="3">
                  <c:v>69.33</c:v>
                </c:pt>
                <c:pt idx="4">
                  <c:v>126.84</c:v>
                </c:pt>
                <c:pt idx="5">
                  <c:v>113.51</c:v>
                </c:pt>
                <c:pt idx="6">
                  <c:v>85.81</c:v>
                </c:pt>
                <c:pt idx="7">
                  <c:v>227.38</c:v>
                </c:pt>
                <c:pt idx="8">
                  <c:v>274.66000000000003</c:v>
                </c:pt>
                <c:pt idx="9">
                  <c:v>138.91999999999999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46115584"/>
        <c:axId val="146121472"/>
      </c:barChart>
      <c:catAx>
        <c:axId val="146115584"/>
        <c:scaling>
          <c:orientation val="maxMin"/>
        </c:scaling>
        <c:delete val="0"/>
        <c:axPos val="l"/>
        <c:majorTickMark val="out"/>
        <c:minorTickMark val="none"/>
        <c:tickLblPos val="nextTo"/>
        <c:crossAx val="146121472"/>
        <c:crosses val="autoZero"/>
        <c:auto val="1"/>
        <c:lblAlgn val="ctr"/>
        <c:lblOffset val="100"/>
        <c:noMultiLvlLbl val="0"/>
      </c:catAx>
      <c:valAx>
        <c:axId val="146121472"/>
        <c:scaling>
          <c:orientation val="minMax"/>
        </c:scaling>
        <c:delete val="1"/>
        <c:axPos val="t"/>
        <c:numFmt formatCode="&quot;$&quot;#,##0" sourceLinked="1"/>
        <c:majorTickMark val="out"/>
        <c:minorTickMark val="none"/>
        <c:tickLblPos val="nextTo"/>
        <c:crossAx val="1461155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2763532763532763E-2"/>
          <c:y val="1.636235687930313E-3"/>
          <c:w val="0.93197388787939972"/>
          <c:h val="7.198942523488913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F4127A9-65FD-43DC-AF80-AB7299572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6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1524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28600" y="3810000"/>
            <a:ext cx="65532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7C4C365-EF74-4FAF-B90D-B691217E5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0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EA6A-EB47-449E-AF58-526CFC5CB29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6211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777EB-FC21-45FF-9B65-78BE269132D1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7B726-ABA7-4E8B-B2A2-C3C7022FAEA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8996E2B-B42B-4C93-9376-AAB3353047E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>
              <a:latin typeface="+mn-lt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4C365-EF74-4FAF-B90D-B691217E578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62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4C365-EF74-4FAF-B90D-B691217E578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62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4C365-EF74-4FAF-B90D-B691217E578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4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1CE21F1-509E-4021-A3C0-D829E3A6ED93}" type="slidenum">
              <a:rPr lang="en-US" sz="1200">
                <a:solidFill>
                  <a:prstClr val="black"/>
                </a:solidFill>
              </a:rPr>
              <a:pPr algn="r" eaLnBrk="1" hangingPunct="1"/>
              <a:t>16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11B54-FF63-4F67-A860-4FB26F9C31CA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9979C-BB8E-40EE-A8AE-60D6FC7C3C3B}" type="slidenum">
              <a:rPr lang="en-US"/>
              <a:pPr/>
              <a:t>2</a:t>
            </a:fld>
            <a:endParaRPr lang="en-US"/>
          </a:p>
        </p:txBody>
      </p:sp>
      <p:sp>
        <p:nvSpPr>
          <p:cNvPr id="35942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CE099AE-1289-4A18-A3D4-C8C35BB50716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55B607F-DB24-42D5-917D-9A3E4B89361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4C365-EF74-4FAF-B90D-B691217E578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46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C1980-7F0C-463C-B69B-85327FC9DC7B}" type="slidenum">
              <a:rPr lang="en-US"/>
              <a:pPr/>
              <a:t>23</a:t>
            </a:fld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8A096-5F24-4781-926A-74BA11F26182}" type="slidenum">
              <a:rPr lang="en-US"/>
              <a:pPr/>
              <a:t>3</a:t>
            </a:fld>
            <a:endParaRPr lang="en-US"/>
          </a:p>
        </p:txBody>
      </p:sp>
      <p:sp>
        <p:nvSpPr>
          <p:cNvPr id="66565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j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AD82092-4C6A-4E25-A297-625BF7C685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C05A9-2851-451A-9F98-16ADC489BF56}" type="slidenum">
              <a:rPr lang="en-US"/>
              <a:pPr/>
              <a:t>5</a:t>
            </a:fld>
            <a:endParaRPr lang="en-US"/>
          </a:p>
        </p:txBody>
      </p:sp>
      <p:sp>
        <p:nvSpPr>
          <p:cNvPr id="32870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C05A9-2851-451A-9F98-16ADC489BF56}" type="slidenum">
              <a:rPr lang="en-US"/>
              <a:pPr/>
              <a:t>6</a:t>
            </a:fld>
            <a:endParaRPr lang="en-US"/>
          </a:p>
        </p:txBody>
      </p:sp>
      <p:sp>
        <p:nvSpPr>
          <p:cNvPr id="32870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3810000"/>
            <a:ext cx="6553200" cy="5334000"/>
          </a:xfrm>
        </p:spPr>
        <p:txBody>
          <a:bodyPr/>
          <a:lstStyle/>
          <a:p>
            <a:endParaRPr lang="en-US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4C365-EF74-4FAF-B90D-B691217E578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40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777EB-FC21-45FF-9B65-78BE269132D1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C365-EF74-4FAF-B90D-B691217E578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667000"/>
            <a:ext cx="9144000" cy="2743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b="1">
                <a:latin typeface="Calibri" pitchFamily="34" charset="0"/>
                <a:cs typeface="Calibri" pitchFamily="34" charset="0"/>
              </a:defRPr>
            </a:lvl2pPr>
            <a:lvl3pPr marL="914400" indent="0">
              <a:buNone/>
              <a:defRPr b="1">
                <a:latin typeface="Calibri" pitchFamily="34" charset="0"/>
                <a:cs typeface="Calibri" pitchFamily="34" charset="0"/>
              </a:defRPr>
            </a:lvl3pPr>
            <a:lvl4pPr marL="1371600" indent="0">
              <a:buNone/>
              <a:defRPr b="1">
                <a:latin typeface="Calibri" pitchFamily="34" charset="0"/>
                <a:cs typeface="Calibri" pitchFamily="34" charset="0"/>
              </a:defRPr>
            </a:lvl4pPr>
            <a:lvl5pPr marL="1828800" indent="0">
              <a:buNone/>
              <a:defRPr b="1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3837432" y="4632960"/>
            <a:ext cx="1459795" cy="1463040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63494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DBD78E-BD67-4C25-90AC-DC8115DE28C2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D4C7AD-9C43-4697-87D4-35B2069FA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4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C1A58F-2395-4A64-B11E-9227125618D8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14D683-041E-4C96-84F5-A968B2E3A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6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244FAA-1A1E-4E4D-B637-FC61373C6943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3E1611-89A6-4C1E-8FA7-9B10C4E7E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5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611CB7-6F54-4462-B2E9-9A6E37DE1DC7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1F6470-DE36-40D7-AA8F-D24F7A42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04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6616C6-4659-446D-9F36-2DAB0D36DDD5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537E7E-FB51-4B46-9B28-EA3814A8B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40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B941611-5CA0-49F6-A9B4-3CAB4CB3A44F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D349B81-3086-47DA-8D83-E6B8F3F5C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23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667000"/>
            <a:ext cx="9144000" cy="2743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b="1">
                <a:latin typeface="Calibri" pitchFamily="34" charset="0"/>
                <a:cs typeface="Calibri" pitchFamily="34" charset="0"/>
              </a:defRPr>
            </a:lvl2pPr>
            <a:lvl3pPr marL="914400" indent="0">
              <a:buNone/>
              <a:defRPr b="1">
                <a:latin typeface="Calibri" pitchFamily="34" charset="0"/>
                <a:cs typeface="Calibri" pitchFamily="34" charset="0"/>
              </a:defRPr>
            </a:lvl3pPr>
            <a:lvl4pPr marL="1371600" indent="0">
              <a:buNone/>
              <a:defRPr b="1">
                <a:latin typeface="Calibri" pitchFamily="34" charset="0"/>
                <a:cs typeface="Calibri" pitchFamily="34" charset="0"/>
              </a:defRPr>
            </a:lvl4pPr>
            <a:lvl5pPr marL="1828800" indent="0">
              <a:buNone/>
              <a:defRPr b="1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4046031" y="5406489"/>
            <a:ext cx="1051940" cy="1054278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58690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156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-10218"/>
            <a:ext cx="9144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1911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pic>
        <p:nvPicPr>
          <p:cNvPr id="11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168522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676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7F5A5CE-F07F-4E29-909C-65C039493F87}" type="slidenum">
              <a:rPr lang="en-US">
                <a:solidFill>
                  <a:srgbClr val="000000"/>
                </a:solidFill>
                <a:latin typeface="Times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"/>
              <a:cs typeface="Arial"/>
            </a:endParaRPr>
          </a:p>
        </p:txBody>
      </p:sp>
      <p:pic>
        <p:nvPicPr>
          <p:cNvPr id="8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885347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2879"/>
            <a:ext cx="91440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2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0"/>
          </p:nvPr>
        </p:nvSpPr>
        <p:spPr>
          <a:xfrm>
            <a:off x="91440" y="1188720"/>
            <a:ext cx="8961120" cy="338554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600" b="0" baseline="0">
                <a:latin typeface="+mn-lt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329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6178DCE9-03CD-49BF-BF59-69A1C0D69D94}" type="datetimeFigureOut">
              <a:rPr lang="en-US" smtClean="0">
                <a:solidFill>
                  <a:srgbClr val="000000"/>
                </a:solidFill>
                <a:latin typeface="Times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10/2/2012</a:t>
            </a:fld>
            <a:endParaRPr lang="en-US">
              <a:solidFill>
                <a:srgbClr val="000000"/>
              </a:solidFill>
              <a:latin typeface="Times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Times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3BB9BAE-9316-44C8-9890-06F7E16258A4}" type="slidenum">
              <a:rPr lang="en-US" smtClean="0">
                <a:solidFill>
                  <a:srgbClr val="000000"/>
                </a:solidFill>
                <a:latin typeface="Times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"/>
              <a:cs typeface="Arial"/>
            </a:endParaRPr>
          </a:p>
        </p:txBody>
      </p:sp>
      <p:pic>
        <p:nvPicPr>
          <p:cNvPr id="5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205799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-10218"/>
            <a:ext cx="9144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91819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dirty="0" smtClean="0"/>
          </a:p>
        </p:txBody>
      </p:sp>
      <p:pic>
        <p:nvPicPr>
          <p:cNvPr id="11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134712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7F5A5CE-F07F-4E29-909C-65C039493F87}" type="slidenum">
              <a:rPr lang="en-US">
                <a:solidFill>
                  <a:srgbClr val="000000"/>
                </a:solidFill>
                <a:latin typeface="Times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"/>
              <a:cs typeface="Arial"/>
            </a:endParaRPr>
          </a:p>
        </p:txBody>
      </p:sp>
      <p:pic>
        <p:nvPicPr>
          <p:cNvPr id="8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261242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E6D785-F6D5-433A-B569-A671D6652723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446A03-2597-43DF-B567-146C8A4E5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7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DF45FD-C042-4A48-9746-C7BFC19A33D7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EC8E21-C9EC-4928-AB73-EDDDA8BD0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5B881F-3116-4646-A147-BFA37274B020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65E15-DE90-49D5-80CE-272811C27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77AD5BB-7E56-436A-80BB-C0A0086EA5EE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F460277-FE45-453A-BEC8-19B6CE92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8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04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</p:sldLayoutIdLst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D329BBB-85D9-4763-9513-8CA1C57560D8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1A4F441-0ABE-47CA-BD3B-96BD991B8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1" descr="L:\MEDICARE\Presentations\KFF logo BLACK.jp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"/>
          </a:blip>
          <a:stretch>
            <a:fillRect/>
          </a:stretch>
        </p:blipFill>
        <p:spPr bwMode="auto">
          <a:xfrm>
            <a:off x="8496300" y="6209623"/>
            <a:ext cx="609600" cy="610955"/>
          </a:xfrm>
          <a:prstGeom prst="rect">
            <a:avLst/>
          </a:prstGeom>
          <a:solidFill>
            <a:srgbClr val="003366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195524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8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25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</p:sldLayoutIdLst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878"/>
            <a:ext cx="9144000" cy="2209800"/>
          </a:xfrm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dirty="0" smtClean="0">
                <a:solidFill>
                  <a:schemeClr val="bg1"/>
                </a:solidFill>
              </a:rPr>
              <a:t>MEDICARE PART D: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PAST AND PRESENT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2382078"/>
            <a:ext cx="9144000" cy="2743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Juliette Cubanski, Ph.D.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Associate Director, Program on Medicare Policy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The Henry J. Kaiser Family Foundation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9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MAPRx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Congressional Briefing</a:t>
            </a:r>
            <a:b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Washington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, D.C.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October 10, 2012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4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2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-9939"/>
            <a:ext cx="9144000" cy="1152939"/>
          </a:xfrm>
          <a:solidFill>
            <a:schemeClr val="tx2">
              <a:lumMod val="75000"/>
            </a:schemeClr>
          </a:solidFill>
          <a:ln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Number </a:t>
            </a:r>
            <a:r>
              <a:rPr lang="en-US" dirty="0">
                <a:solidFill>
                  <a:schemeClr val="bg1"/>
                </a:solidFill>
              </a:rPr>
              <a:t>of Medicare Part D </a:t>
            </a:r>
            <a:r>
              <a:rPr lang="en-US" dirty="0" smtClean="0">
                <a:solidFill>
                  <a:schemeClr val="bg1"/>
                </a:solidFill>
              </a:rPr>
              <a:t>Stand-Alone PDPs,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by Benchmark Status, 2006-2013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456134"/>
              </p:ext>
            </p:extLst>
          </p:nvPr>
        </p:nvGraphicFramePr>
        <p:xfrm>
          <a:off x="412750" y="1143000"/>
          <a:ext cx="8318500" cy="520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0" y="6438900"/>
            <a:ext cx="8610600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NOTE: Excludes Part D plans in the territories. 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SOURCE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: Georgetown/NORC analysis of CMS PDP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landscape source files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2006-2012,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for the Kaiser Family Foundation.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</a:t>
            </a:r>
            <a:r>
              <a:rPr 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433935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1,429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1760" y="1519535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1,875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1633298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1,824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2129135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1,576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39160" y="1925047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1,689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6720" y="3106856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1,109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3360" y="3232425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1,041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7960" y="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9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0" y="322072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1,045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101094"/>
              </p:ext>
            </p:extLst>
          </p:nvPr>
        </p:nvGraphicFramePr>
        <p:xfrm>
          <a:off x="68580" y="1277006"/>
          <a:ext cx="9006840" cy="4361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9939"/>
            <a:ext cx="9144000" cy="1219200"/>
          </a:xfrm>
          <a:solidFill>
            <a:srgbClr val="00264D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Number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Low-Income Subsidy “Benchmark”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Plans Offered by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Two Major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Part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 Sponsors, 2006-2013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0" y="6433268"/>
            <a:ext cx="86106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NOTES: Counts include combined offerings of merged organizations.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Georgetown/NORC analysis of CMS PDP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landscape files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2006-2012, for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Kaiser Family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Foundation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397598" y="5562600"/>
            <a:ext cx="1874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UnitedHealth</a:t>
            </a:r>
            <a:endParaRPr lang="en-US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894199" y="5562600"/>
            <a:ext cx="1874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Humana</a:t>
            </a:r>
            <a:endParaRPr lang="en-US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0" y="1230969"/>
            <a:ext cx="175260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Number of PDP </a:t>
            </a:r>
            <a:br>
              <a:rPr lang="en-US" sz="14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regions </a:t>
            </a:r>
            <a:r>
              <a:rPr lang="en-US" sz="14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4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(out of 34):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423160" y="4053840"/>
            <a:ext cx="4297680" cy="0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87800" y="0"/>
            <a:ext cx="1143000" cy="381000"/>
          </a:xfrm>
          <a:prstGeom prst="rect">
            <a:avLst/>
          </a:prstGeom>
          <a:solidFill>
            <a:srgbClr val="00264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10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2758" y="5931932"/>
            <a:ext cx="31242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~ 2 million LIS enrollees in 2011</a:t>
            </a:r>
            <a:endParaRPr lang="en-US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0" y="5931932"/>
            <a:ext cx="329971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&lt; 1 million LIS enrollees in 2011</a:t>
            </a:r>
            <a:endParaRPr lang="en-US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8"/>
          <p:cNvSpPr>
            <a:spLocks noChangeArrowheads="1"/>
          </p:cNvSpPr>
          <p:nvPr/>
        </p:nvSpPr>
        <p:spPr bwMode="auto">
          <a:xfrm>
            <a:off x="3257550" y="817615"/>
            <a:ext cx="381000" cy="27432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2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67604205"/>
              </p:ext>
            </p:extLst>
          </p:nvPr>
        </p:nvGraphicFramePr>
        <p:xfrm>
          <a:off x="73991" y="899161"/>
          <a:ext cx="885825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10160"/>
            <a:ext cx="9144000" cy="762000"/>
          </a:xfrm>
          <a:solidFill>
            <a:srgbClr val="00264D"/>
          </a:solidFill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Standard Medicare Prescription Drug Benefit, 2013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91048" y="5542504"/>
            <a:ext cx="1399678" cy="30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>
                <a:latin typeface="Calibri" pitchFamily="34" charset="0"/>
              </a:rPr>
              <a:t>$</a:t>
            </a:r>
            <a:r>
              <a:rPr lang="en-US" sz="1400" b="1" dirty="0" smtClean="0">
                <a:latin typeface="Calibri" pitchFamily="34" charset="0"/>
              </a:rPr>
              <a:t>325 </a:t>
            </a:r>
            <a:r>
              <a:rPr lang="en-US" sz="1400" b="1" dirty="0">
                <a:latin typeface="Calibri" pitchFamily="34" charset="0"/>
              </a:rPr>
              <a:t>Deductible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3797809"/>
            <a:ext cx="2216150" cy="67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>
                <a:latin typeface="Calibri" pitchFamily="34" charset="0"/>
              </a:rPr>
              <a:t>Initial Coverage </a:t>
            </a:r>
            <a:r>
              <a:rPr lang="en-US" sz="1400" b="1" dirty="0" smtClean="0">
                <a:latin typeface="Calibri" pitchFamily="34" charset="0"/>
              </a:rPr>
              <a:t/>
            </a:r>
            <a:br>
              <a:rPr lang="en-US" sz="1400" b="1" dirty="0" smtClean="0">
                <a:latin typeface="Calibri" pitchFamily="34" charset="0"/>
              </a:rPr>
            </a:br>
            <a:r>
              <a:rPr lang="en-US" sz="1400" b="1" dirty="0" smtClean="0">
                <a:latin typeface="Calibri" pitchFamily="34" charset="0"/>
              </a:rPr>
              <a:t>Limit = $2,970 </a:t>
            </a:r>
            <a:r>
              <a:rPr lang="en-US" sz="1400" b="1" dirty="0">
                <a:latin typeface="Calibri" pitchFamily="34" charset="0"/>
              </a:rPr>
              <a:t>in </a:t>
            </a:r>
            <a:r>
              <a:rPr lang="en-US" sz="1400" b="1" dirty="0" smtClean="0">
                <a:latin typeface="Calibri" pitchFamily="34" charset="0"/>
              </a:rPr>
              <a:t/>
            </a:r>
            <a:br>
              <a:rPr lang="en-US" sz="1400" b="1" dirty="0" smtClean="0">
                <a:latin typeface="Calibri" pitchFamily="34" charset="0"/>
              </a:rPr>
            </a:br>
            <a:r>
              <a:rPr lang="en-US" sz="1400" b="1" dirty="0" smtClean="0">
                <a:latin typeface="Calibri" pitchFamily="34" charset="0"/>
              </a:rPr>
              <a:t>Total Drug Costs 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013712" y="3921918"/>
            <a:ext cx="914400" cy="18288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2011616" y="1070599"/>
            <a:ext cx="192088" cy="555001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0" y="5943600"/>
            <a:ext cx="8458200" cy="92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NOTE: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*Amount corresponds to the estimated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catastrophic coverage limit for non-low-income subsidy enrollees ($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6,734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for LIS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enrollees), which corresponds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to True Out-of-Pocket (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TrOOP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) spending of $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4,750 (the amount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used to determine when an enrollee reaches the catastrophic coverage threshold.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SOURCE:  Kaiser Family Foundation illustration of standard Medicare drug benefit for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2013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(standard benefit parameter update from Centers for Medicare &amp; Medicaid Services,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2012). 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Amounts rounded to nearest dollar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>
            <a:off x="2743200" y="4595813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Plan pays 75%</a:t>
            </a:r>
          </a:p>
        </p:txBody>
      </p:sp>
      <p:sp>
        <p:nvSpPr>
          <p:cNvPr id="1035" name="Text Box 13"/>
          <p:cNvSpPr txBox="1">
            <a:spLocks noChangeArrowheads="1"/>
          </p:cNvSpPr>
          <p:nvPr/>
        </p:nvSpPr>
        <p:spPr bwMode="auto">
          <a:xfrm>
            <a:off x="2905648" y="1043208"/>
            <a:ext cx="2206109" cy="486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ts val="0"/>
              </a:spcBef>
            </a:pPr>
            <a:r>
              <a:rPr lang="en-US" sz="1500" b="1" dirty="0">
                <a:latin typeface="Calibri" pitchFamily="34" charset="0"/>
              </a:rPr>
              <a:t>Plan pays 15</a:t>
            </a:r>
            <a:r>
              <a:rPr lang="en-US" sz="1500" b="1" dirty="0" smtClean="0">
                <a:latin typeface="Calibri" pitchFamily="34" charset="0"/>
              </a:rPr>
              <a:t>%;</a:t>
            </a:r>
            <a:br>
              <a:rPr lang="en-US" sz="1500" b="1" dirty="0" smtClean="0">
                <a:latin typeface="Calibri" pitchFamily="34" charset="0"/>
              </a:rPr>
            </a:br>
            <a:r>
              <a:rPr lang="en-US" sz="1500" b="1" dirty="0" smtClean="0">
                <a:latin typeface="Calibri" pitchFamily="34" charset="0"/>
              </a:rPr>
              <a:t>Medicare </a:t>
            </a:r>
            <a:r>
              <a:rPr lang="en-US" sz="1500" b="1" dirty="0">
                <a:latin typeface="Calibri" pitchFamily="34" charset="0"/>
              </a:rPr>
              <a:t>pays 80%</a:t>
            </a:r>
          </a:p>
        </p:txBody>
      </p:sp>
      <p:sp>
        <p:nvSpPr>
          <p:cNvPr id="1036" name="Text Box 16"/>
          <p:cNvSpPr txBox="1">
            <a:spLocks noChangeArrowheads="1"/>
          </p:cNvSpPr>
          <p:nvPr/>
        </p:nvSpPr>
        <p:spPr bwMode="auto">
          <a:xfrm>
            <a:off x="2378350" y="1034055"/>
            <a:ext cx="796372" cy="48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>
                <a:latin typeface="Calibri" pitchFamily="34" charset="0"/>
              </a:rPr>
              <a:t>Enrollee</a:t>
            </a:r>
            <a:br>
              <a:rPr lang="en-US" sz="1400" b="1" dirty="0">
                <a:latin typeface="Calibri" pitchFamily="34" charset="0"/>
              </a:rPr>
            </a:br>
            <a:r>
              <a:rPr lang="en-US" sz="1400" b="1" dirty="0">
                <a:latin typeface="Calibri" pitchFamily="34" charset="0"/>
              </a:rPr>
              <a:t>pays 5%</a:t>
            </a:r>
          </a:p>
        </p:txBody>
      </p:sp>
      <p:sp>
        <p:nvSpPr>
          <p:cNvPr id="1037" name="Text Box 18"/>
          <p:cNvSpPr txBox="1">
            <a:spLocks noChangeArrowheads="1"/>
          </p:cNvSpPr>
          <p:nvPr/>
        </p:nvSpPr>
        <p:spPr bwMode="auto">
          <a:xfrm>
            <a:off x="1606296" y="4333875"/>
            <a:ext cx="1676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Enrollee </a:t>
            </a:r>
            <a:br>
              <a:rPr lang="en-US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pays </a:t>
            </a:r>
            <a:br>
              <a:rPr lang="en-US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25%</a:t>
            </a:r>
          </a:p>
        </p:txBody>
      </p:sp>
      <p:sp>
        <p:nvSpPr>
          <p:cNvPr id="1040" name="Text Box 22"/>
          <p:cNvSpPr txBox="1">
            <a:spLocks noChangeArrowheads="1"/>
          </p:cNvSpPr>
          <p:nvPr/>
        </p:nvSpPr>
        <p:spPr bwMode="auto">
          <a:xfrm>
            <a:off x="86248" y="1321806"/>
            <a:ext cx="2209800" cy="86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 smtClean="0">
                <a:latin typeface="Calibri" pitchFamily="34" charset="0"/>
              </a:rPr>
              <a:t>Catastrophic</a:t>
            </a:r>
            <a:br>
              <a:rPr lang="en-US" sz="1400" b="1" dirty="0" smtClean="0">
                <a:latin typeface="Calibri" pitchFamily="34" charset="0"/>
              </a:rPr>
            </a:br>
            <a:r>
              <a:rPr lang="en-US" sz="1400" b="1" dirty="0" smtClean="0">
                <a:latin typeface="Calibri" pitchFamily="34" charset="0"/>
              </a:rPr>
              <a:t>Coverage Limit = </a:t>
            </a:r>
            <a:br>
              <a:rPr lang="en-US" sz="1400" b="1" dirty="0" smtClean="0">
                <a:latin typeface="Calibri" pitchFamily="34" charset="0"/>
              </a:rPr>
            </a:br>
            <a:r>
              <a:rPr lang="en-US" sz="1400" b="1" dirty="0" smtClean="0">
                <a:latin typeface="Calibri" pitchFamily="34" charset="0"/>
              </a:rPr>
              <a:t>$6,955* in Estimated </a:t>
            </a:r>
            <a:br>
              <a:rPr lang="en-US" sz="1400" b="1" dirty="0" smtClean="0">
                <a:latin typeface="Calibri" pitchFamily="34" charset="0"/>
              </a:rPr>
            </a:br>
            <a:r>
              <a:rPr lang="en-US" sz="1400" b="1" dirty="0" smtClean="0">
                <a:latin typeface="Calibri" pitchFamily="34" charset="0"/>
              </a:rPr>
              <a:t>Total Drug Costs</a:t>
            </a:r>
            <a:endParaRPr lang="en-US" sz="1400" b="1" i="1" dirty="0">
              <a:latin typeface="Calibri" pitchFamily="34" charset="0"/>
            </a:endParaRPr>
          </a:p>
        </p:txBody>
      </p:sp>
      <p:sp>
        <p:nvSpPr>
          <p:cNvPr id="1041" name="Text Box 14"/>
          <p:cNvSpPr txBox="1">
            <a:spLocks noChangeArrowheads="1"/>
          </p:cNvSpPr>
          <p:nvPr/>
        </p:nvSpPr>
        <p:spPr bwMode="auto">
          <a:xfrm>
            <a:off x="2210316" y="1676400"/>
            <a:ext cx="2815193" cy="21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b="1" u="sng" dirty="0">
                <a:solidFill>
                  <a:schemeClr val="bg1"/>
                </a:solidFill>
                <a:latin typeface="Calibri" pitchFamily="34" charset="0"/>
              </a:rPr>
              <a:t>Brand-name drugs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br>
              <a:rPr lang="en-US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Enrollee pays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47.5%; </a:t>
            </a:r>
            <a:b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Plan pays 2.5%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50% manufacturer discount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b="1" u="sng" dirty="0">
                <a:solidFill>
                  <a:schemeClr val="bg1"/>
                </a:solidFill>
                <a:latin typeface="Calibri" pitchFamily="34" charset="0"/>
              </a:rPr>
              <a:t>Generic drugs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Enrollee pays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79%;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Plan pays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21%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42" name="Text Box 6"/>
          <p:cNvSpPr txBox="1">
            <a:spLocks noChangeArrowheads="1"/>
          </p:cNvSpPr>
          <p:nvPr/>
        </p:nvSpPr>
        <p:spPr bwMode="auto">
          <a:xfrm>
            <a:off x="3429000" y="0"/>
            <a:ext cx="2286000" cy="369888"/>
          </a:xfrm>
          <a:prstGeom prst="rect">
            <a:avLst/>
          </a:prstGeom>
          <a:solidFill>
            <a:srgbClr val="00264D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Exhibit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11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43" name="Text Box 6"/>
          <p:cNvSpPr txBox="1">
            <a:spLocks noChangeArrowheads="1"/>
          </p:cNvSpPr>
          <p:nvPr/>
        </p:nvSpPr>
        <p:spPr bwMode="auto">
          <a:xfrm>
            <a:off x="76200" y="4546600"/>
            <a:ext cx="1758950" cy="84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b="1" dirty="0">
                <a:latin typeface="Calibri" pitchFamily="34" charset="0"/>
              </a:rPr>
              <a:t>INITIAL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b="1" dirty="0">
                <a:latin typeface="Calibri" pitchFamily="34" charset="0"/>
              </a:rPr>
              <a:t>COVERAGE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b="1" dirty="0">
                <a:latin typeface="Calibri" pitchFamily="34" charset="0"/>
              </a:rPr>
              <a:t>PERIOD</a:t>
            </a:r>
          </a:p>
        </p:txBody>
      </p:sp>
      <p:sp>
        <p:nvSpPr>
          <p:cNvPr id="1044" name="Text Box 6"/>
          <p:cNvSpPr txBox="1">
            <a:spLocks noChangeArrowheads="1"/>
          </p:cNvSpPr>
          <p:nvPr/>
        </p:nvSpPr>
        <p:spPr bwMode="auto">
          <a:xfrm>
            <a:off x="76200" y="2514600"/>
            <a:ext cx="1762760" cy="59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b="1" dirty="0">
                <a:latin typeface="Calibri" pitchFamily="34" charset="0"/>
              </a:rPr>
              <a:t>COVERAGE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b="1" dirty="0">
                <a:latin typeface="Calibri" pitchFamily="34" charset="0"/>
              </a:rPr>
              <a:t>GAP</a:t>
            </a:r>
          </a:p>
        </p:txBody>
      </p:sp>
      <p:sp>
        <p:nvSpPr>
          <p:cNvPr id="1045" name="Text Box 6"/>
          <p:cNvSpPr txBox="1">
            <a:spLocks noChangeArrowheads="1"/>
          </p:cNvSpPr>
          <p:nvPr/>
        </p:nvSpPr>
        <p:spPr bwMode="auto">
          <a:xfrm>
            <a:off x="50800" y="818104"/>
            <a:ext cx="2006600" cy="59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b="1" dirty="0">
                <a:latin typeface="Calibri" pitchFamily="34" charset="0"/>
              </a:rPr>
              <a:t>CATASTROPHIC COVERAGE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209800" y="1281620"/>
            <a:ext cx="182563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752600" y="3955628"/>
            <a:ext cx="36576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86400" y="1247775"/>
            <a:ext cx="35052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… But most plans do not offer the “standard” benefit, and coverage varies across most dimensions, including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573088" lvl="1" indent="-285750">
              <a:lnSpc>
                <a:spcPct val="90000"/>
              </a:lnSpc>
              <a:spcBef>
                <a:spcPts val="1800"/>
              </a:spcBef>
              <a:buSzPct val="70000"/>
              <a:buFont typeface="Wingdings" pitchFamily="2" charset="2"/>
              <a:buChar char="n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Monthly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premiums</a:t>
            </a:r>
          </a:p>
          <a:p>
            <a:pPr marL="573088" lvl="1" indent="-285750">
              <a:lnSpc>
                <a:spcPct val="90000"/>
              </a:lnSpc>
              <a:spcBef>
                <a:spcPts val="1800"/>
              </a:spcBef>
              <a:buSzPct val="70000"/>
              <a:buFont typeface="Wingdings" pitchFamily="2" charset="2"/>
              <a:buChar char="n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Deductibles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marL="573088" lvl="1" indent="-285750">
              <a:lnSpc>
                <a:spcPct val="90000"/>
              </a:lnSpc>
              <a:spcBef>
                <a:spcPts val="1800"/>
              </a:spcBef>
              <a:buSzPct val="70000"/>
              <a:buFont typeface="Wingdings" pitchFamily="2" charset="2"/>
              <a:buChar char="n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“doughnut hole” </a:t>
            </a:r>
          </a:p>
          <a:p>
            <a:pPr marL="573088" lvl="1" indent="-285750">
              <a:lnSpc>
                <a:spcPct val="90000"/>
              </a:lnSpc>
              <a:spcBef>
                <a:spcPts val="1800"/>
              </a:spcBef>
              <a:buSzPct val="70000"/>
              <a:buFont typeface="Wingdings" pitchFamily="2" charset="2"/>
              <a:buChar char="n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Covered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drugs and utilization management restrictions</a:t>
            </a:r>
          </a:p>
          <a:p>
            <a:pPr marL="573088" lvl="1" indent="-285750">
              <a:lnSpc>
                <a:spcPct val="90000"/>
              </a:lnSpc>
              <a:spcBef>
                <a:spcPts val="1800"/>
              </a:spcBef>
              <a:buSzPct val="70000"/>
              <a:buFont typeface="Wingdings" pitchFamily="2" charset="2"/>
              <a:buChar char="n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Cost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sharing for covered drugs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</a:pPr>
            <a:endParaRPr lang="en-US" sz="1600" b="1" dirty="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740408" y="1447800"/>
            <a:ext cx="36576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52600" y="5715000"/>
            <a:ext cx="36576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9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811370"/>
              </p:ext>
            </p:extLst>
          </p:nvPr>
        </p:nvGraphicFramePr>
        <p:xfrm>
          <a:off x="177800" y="1115218"/>
          <a:ext cx="87630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160"/>
            <a:ext cx="9144000" cy="122936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z="2600" b="1" dirty="0" smtClean="0">
                <a:solidFill>
                  <a:schemeClr val="bg1"/>
                </a:solidFill>
              </a:rPr>
              <a:t/>
            </a:r>
            <a:br>
              <a:rPr lang="en-US" sz="2600" b="1" dirty="0" smtClean="0">
                <a:solidFill>
                  <a:schemeClr val="bg1"/>
                </a:solidFill>
              </a:rPr>
            </a:br>
            <a:r>
              <a:rPr lang="en-US" sz="500" dirty="0">
                <a:solidFill>
                  <a:schemeClr val="bg1"/>
                </a:solidFill>
              </a:rPr>
              <a:t/>
            </a:r>
            <a:br>
              <a:rPr lang="en-US" sz="500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Cost </a:t>
            </a:r>
            <a:r>
              <a:rPr lang="en-US" b="1" dirty="0">
                <a:solidFill>
                  <a:schemeClr val="bg1"/>
                </a:solidFill>
              </a:rPr>
              <a:t>Sharing for Brand-Name Drugs in the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Medicare Part D Coverage Gap, 2010-2020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98120" y="3803303"/>
            <a:ext cx="990600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minus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3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en-US" sz="13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250 rebate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6433301"/>
            <a:ext cx="8534400" cy="42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08" tIns="45704" rIns="91408" bIns="45704">
            <a:sp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SOURCE:  Kaiser Family Foundation analysis of the standard Medicare drug benefit under the Patient Protection and Affordable Care Act, as amended by the Health Care and Education Reconciliation Act of 2010.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87800" y="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12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277943"/>
              </p:ext>
            </p:extLst>
          </p:nvPr>
        </p:nvGraphicFramePr>
        <p:xfrm>
          <a:off x="177800" y="1115218"/>
          <a:ext cx="87630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160"/>
            <a:ext cx="9144000" cy="122936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z="2600" b="1" dirty="0" smtClean="0">
                <a:solidFill>
                  <a:schemeClr val="bg1"/>
                </a:solidFill>
              </a:rPr>
              <a:t/>
            </a:r>
            <a:br>
              <a:rPr lang="en-US" sz="2600" b="1" dirty="0" smtClean="0">
                <a:solidFill>
                  <a:schemeClr val="bg1"/>
                </a:solidFill>
              </a:rPr>
            </a:br>
            <a:r>
              <a:rPr lang="en-US" sz="500" dirty="0">
                <a:solidFill>
                  <a:schemeClr val="bg1"/>
                </a:solidFill>
              </a:rPr>
              <a:t/>
            </a:r>
            <a:br>
              <a:rPr lang="en-US" sz="500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Cost </a:t>
            </a:r>
            <a:r>
              <a:rPr lang="en-US" b="1" dirty="0">
                <a:solidFill>
                  <a:schemeClr val="bg1"/>
                </a:solidFill>
              </a:rPr>
              <a:t>Sharing for </a:t>
            </a:r>
            <a:r>
              <a:rPr lang="en-US" b="1" dirty="0" smtClean="0">
                <a:solidFill>
                  <a:schemeClr val="bg1"/>
                </a:solidFill>
              </a:rPr>
              <a:t>Generic Drugs </a:t>
            </a:r>
            <a:r>
              <a:rPr lang="en-US" b="1" dirty="0">
                <a:solidFill>
                  <a:schemeClr val="bg1"/>
                </a:solidFill>
              </a:rPr>
              <a:t>in the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Medicare Part D Coverage Gap, 2010-2020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6433301"/>
            <a:ext cx="8534400" cy="42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08" tIns="45704" rIns="91408" bIns="45704">
            <a:sp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SOURCE:  Kaiser Family Foundation analysis of the standard Medicare drug benefit under the Patient Protection and Affordable Care Act, as amended by the Health Care and Education Reconciliation Act of 2010.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87800" y="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13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854200" y="4772025"/>
            <a:ext cx="684213" cy="542925"/>
            <a:chOff x="1198" y="3014"/>
            <a:chExt cx="431" cy="342"/>
          </a:xfrm>
          <a:solidFill>
            <a:srgbClr val="BFCCD9"/>
          </a:solidFill>
        </p:grpSpPr>
        <p:grpSp>
          <p:nvGrpSpPr>
            <p:cNvPr id="4" name="Group 4"/>
            <p:cNvGrpSpPr>
              <a:grpSpLocks noChangeAspect="1"/>
            </p:cNvGrpSpPr>
            <p:nvPr/>
          </p:nvGrpSpPr>
          <p:grpSpPr bwMode="auto">
            <a:xfrm>
              <a:off x="1198" y="3014"/>
              <a:ext cx="431" cy="342"/>
              <a:chOff x="1735" y="3474"/>
              <a:chExt cx="860" cy="662"/>
            </a:xfrm>
            <a:grpFill/>
          </p:grpSpPr>
          <p:sp>
            <p:nvSpPr>
              <p:cNvPr id="37893" name="Freeform 5"/>
              <p:cNvSpPr>
                <a:spLocks noChangeAspect="1"/>
              </p:cNvSpPr>
              <p:nvPr/>
            </p:nvSpPr>
            <p:spPr bwMode="auto">
              <a:xfrm>
                <a:off x="1735" y="3557"/>
                <a:ext cx="66" cy="96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68"/>
                  </a:cxn>
                  <a:cxn ang="0">
                    <a:pos x="37" y="0"/>
                  </a:cxn>
                  <a:cxn ang="0">
                    <a:pos x="66" y="20"/>
                  </a:cxn>
                  <a:cxn ang="0">
                    <a:pos x="34" y="96"/>
                  </a:cxn>
                  <a:cxn ang="0">
                    <a:pos x="0" y="96"/>
                  </a:cxn>
                </a:cxnLst>
                <a:rect l="0" t="0" r="r" b="b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4" name="Freeform 6"/>
              <p:cNvSpPr>
                <a:spLocks noChangeAspect="1"/>
              </p:cNvSpPr>
              <p:nvPr/>
            </p:nvSpPr>
            <p:spPr bwMode="auto">
              <a:xfrm>
                <a:off x="1829" y="3474"/>
                <a:ext cx="124" cy="121"/>
              </a:xfrm>
              <a:custGeom>
                <a:avLst/>
                <a:gdLst/>
                <a:ahLst/>
                <a:cxnLst>
                  <a:cxn ang="0">
                    <a:pos x="27" y="13"/>
                  </a:cxn>
                  <a:cxn ang="0">
                    <a:pos x="0" y="72"/>
                  </a:cxn>
                  <a:cxn ang="0">
                    <a:pos x="48" y="110"/>
                  </a:cxn>
                  <a:cxn ang="0">
                    <a:pos x="103" y="121"/>
                  </a:cxn>
                  <a:cxn ang="0">
                    <a:pos x="124" y="73"/>
                  </a:cxn>
                  <a:cxn ang="0">
                    <a:pos x="110" y="0"/>
                  </a:cxn>
                  <a:cxn ang="0">
                    <a:pos x="27" y="13"/>
                  </a:cxn>
                </a:cxnLst>
                <a:rect l="0" t="0" r="r" b="b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5" name="Freeform 7"/>
              <p:cNvSpPr>
                <a:spLocks noChangeAspect="1"/>
              </p:cNvSpPr>
              <p:nvPr/>
            </p:nvSpPr>
            <p:spPr bwMode="auto">
              <a:xfrm>
                <a:off x="1945" y="3557"/>
                <a:ext cx="184" cy="13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26" y="0"/>
                  </a:cxn>
                  <a:cxn ang="0">
                    <a:pos x="149" y="59"/>
                  </a:cxn>
                  <a:cxn ang="0">
                    <a:pos x="173" y="72"/>
                  </a:cxn>
                  <a:cxn ang="0">
                    <a:pos x="184" y="120"/>
                  </a:cxn>
                  <a:cxn ang="0">
                    <a:pos x="121" y="127"/>
                  </a:cxn>
                  <a:cxn ang="0">
                    <a:pos x="76" y="136"/>
                  </a:cxn>
                  <a:cxn ang="0">
                    <a:pos x="0" y="48"/>
                  </a:cxn>
                </a:cxnLst>
                <a:rect l="0" t="0" r="r" b="b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6" name="Freeform 8"/>
              <p:cNvSpPr>
                <a:spLocks noChangeAspect="1"/>
              </p:cNvSpPr>
              <p:nvPr/>
            </p:nvSpPr>
            <p:spPr bwMode="auto">
              <a:xfrm>
                <a:off x="2135" y="3660"/>
                <a:ext cx="146" cy="72"/>
              </a:xfrm>
              <a:custGeom>
                <a:avLst/>
                <a:gdLst/>
                <a:ahLst/>
                <a:cxnLst>
                  <a:cxn ang="0">
                    <a:pos x="22" y="3"/>
                  </a:cxn>
                  <a:cxn ang="0">
                    <a:pos x="0" y="67"/>
                  </a:cxn>
                  <a:cxn ang="0">
                    <a:pos x="38" y="72"/>
                  </a:cxn>
                  <a:cxn ang="0">
                    <a:pos x="62" y="57"/>
                  </a:cxn>
                  <a:cxn ang="0">
                    <a:pos x="107" y="58"/>
                  </a:cxn>
                  <a:cxn ang="0">
                    <a:pos x="146" y="30"/>
                  </a:cxn>
                  <a:cxn ang="0">
                    <a:pos x="120" y="20"/>
                  </a:cxn>
                  <a:cxn ang="0">
                    <a:pos x="101" y="0"/>
                  </a:cxn>
                  <a:cxn ang="0">
                    <a:pos x="22" y="3"/>
                  </a:cxn>
                </a:cxnLst>
                <a:rect l="0" t="0" r="r" b="b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7" name="Freeform 9"/>
              <p:cNvSpPr>
                <a:spLocks noChangeAspect="1"/>
              </p:cNvSpPr>
              <p:nvPr/>
            </p:nvSpPr>
            <p:spPr bwMode="auto">
              <a:xfrm>
                <a:off x="2178" y="3762"/>
                <a:ext cx="60" cy="52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0" y="4"/>
                  </a:cxn>
                  <a:cxn ang="0">
                    <a:pos x="9" y="52"/>
                  </a:cxn>
                  <a:cxn ang="0">
                    <a:pos x="60" y="40"/>
                  </a:cxn>
                  <a:cxn ang="0">
                    <a:pos x="52" y="0"/>
                  </a:cxn>
                </a:cxnLst>
                <a:rect l="0" t="0" r="r" b="b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8" name="Freeform 10"/>
              <p:cNvSpPr>
                <a:spLocks noChangeAspect="1"/>
              </p:cNvSpPr>
              <p:nvPr/>
            </p:nvSpPr>
            <p:spPr bwMode="auto">
              <a:xfrm>
                <a:off x="2243" y="3818"/>
                <a:ext cx="41" cy="51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41" y="0"/>
                  </a:cxn>
                  <a:cxn ang="0">
                    <a:pos x="41" y="45"/>
                  </a:cxn>
                  <a:cxn ang="0">
                    <a:pos x="14" y="51"/>
                  </a:cxn>
                  <a:cxn ang="0">
                    <a:pos x="0" y="20"/>
                  </a:cxn>
                </a:cxnLst>
                <a:rect l="0" t="0" r="r" b="b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9" name="Freeform 11"/>
              <p:cNvSpPr>
                <a:spLocks noChangeAspect="1"/>
              </p:cNvSpPr>
              <p:nvPr/>
            </p:nvSpPr>
            <p:spPr bwMode="auto">
              <a:xfrm>
                <a:off x="2346" y="3842"/>
                <a:ext cx="249" cy="294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112"/>
                  </a:cxn>
                  <a:cxn ang="0">
                    <a:pos x="30" y="167"/>
                  </a:cxn>
                  <a:cxn ang="0">
                    <a:pos x="30" y="267"/>
                  </a:cxn>
                  <a:cxn ang="0">
                    <a:pos x="90" y="294"/>
                  </a:cxn>
                  <a:cxn ang="0">
                    <a:pos x="117" y="235"/>
                  </a:cxn>
                  <a:cxn ang="0">
                    <a:pos x="193" y="222"/>
                  </a:cxn>
                  <a:cxn ang="0">
                    <a:pos x="249" y="158"/>
                  </a:cxn>
                  <a:cxn ang="0">
                    <a:pos x="190" y="58"/>
                  </a:cxn>
                  <a:cxn ang="0">
                    <a:pos x="42" y="0"/>
                  </a:cxn>
                </a:cxnLst>
                <a:rect l="0" t="0" r="r" b="b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7900" name="Freeform 12"/>
            <p:cNvSpPr>
              <a:spLocks noChangeAspect="1"/>
            </p:cNvSpPr>
            <p:nvPr/>
          </p:nvSpPr>
          <p:spPr bwMode="auto">
            <a:xfrm>
              <a:off x="1460" y="3133"/>
              <a:ext cx="69" cy="6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34"/>
                </a:cxn>
                <a:cxn ang="0">
                  <a:pos x="12" y="61"/>
                </a:cxn>
                <a:cxn ang="0">
                  <a:pos x="38" y="70"/>
                </a:cxn>
                <a:cxn ang="0">
                  <a:pos x="64" y="115"/>
                </a:cxn>
                <a:cxn ang="0">
                  <a:pos x="136" y="97"/>
                </a:cxn>
                <a:cxn ang="0">
                  <a:pos x="138" y="49"/>
                </a:cxn>
                <a:cxn ang="0">
                  <a:pos x="85" y="9"/>
                </a:cxn>
                <a:cxn ang="0">
                  <a:pos x="29" y="0"/>
                </a:cxn>
              </a:cxnLst>
              <a:rect l="0" t="0" r="r" b="b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7901" name="Freeform 13"/>
          <p:cNvSpPr>
            <a:spLocks noChangeAspect="1"/>
          </p:cNvSpPr>
          <p:nvPr/>
        </p:nvSpPr>
        <p:spPr bwMode="auto">
          <a:xfrm>
            <a:off x="304800" y="4308475"/>
            <a:ext cx="1779588" cy="1787525"/>
          </a:xfrm>
          <a:custGeom>
            <a:avLst/>
            <a:gdLst/>
            <a:ahLst/>
            <a:cxnLst>
              <a:cxn ang="0">
                <a:pos x="251" y="228"/>
              </a:cxn>
              <a:cxn ang="0">
                <a:pos x="567" y="0"/>
              </a:cxn>
              <a:cxn ang="0">
                <a:pos x="717" y="40"/>
              </a:cxn>
              <a:cxn ang="0">
                <a:pos x="790" y="113"/>
              </a:cxn>
              <a:cxn ang="0">
                <a:pos x="1087" y="142"/>
              </a:cxn>
              <a:cxn ang="0">
                <a:pos x="1096" y="900"/>
              </a:cxn>
              <a:cxn ang="0">
                <a:pos x="1193" y="922"/>
              </a:cxn>
              <a:cxn ang="0">
                <a:pos x="1238" y="1013"/>
              </a:cxn>
              <a:cxn ang="0">
                <a:pos x="1306" y="982"/>
              </a:cxn>
              <a:cxn ang="0">
                <a:pos x="1449" y="1188"/>
              </a:cxn>
              <a:cxn ang="0">
                <a:pos x="1572" y="1283"/>
              </a:cxn>
              <a:cxn ang="0">
                <a:pos x="1567" y="1365"/>
              </a:cxn>
              <a:cxn ang="0">
                <a:pos x="1412" y="1375"/>
              </a:cxn>
              <a:cxn ang="0">
                <a:pos x="1344" y="1124"/>
              </a:cxn>
              <a:cxn ang="0">
                <a:pos x="855" y="876"/>
              </a:cxn>
              <a:cxn ang="0">
                <a:pos x="868" y="954"/>
              </a:cxn>
              <a:cxn ang="0">
                <a:pos x="758" y="1055"/>
              </a:cxn>
              <a:cxn ang="0">
                <a:pos x="740" y="1018"/>
              </a:cxn>
              <a:cxn ang="0">
                <a:pos x="709" y="1018"/>
              </a:cxn>
              <a:cxn ang="0">
                <a:pos x="621" y="1228"/>
              </a:cxn>
              <a:cxn ang="0">
                <a:pos x="348" y="1435"/>
              </a:cxn>
              <a:cxn ang="0">
                <a:pos x="78" y="1533"/>
              </a:cxn>
              <a:cxn ang="0">
                <a:pos x="0" y="1520"/>
              </a:cxn>
              <a:cxn ang="0">
                <a:pos x="310" y="1343"/>
              </a:cxn>
              <a:cxn ang="0">
                <a:pos x="348" y="1343"/>
              </a:cxn>
              <a:cxn ang="0">
                <a:pos x="461" y="1206"/>
              </a:cxn>
              <a:cxn ang="0">
                <a:pos x="512" y="1201"/>
              </a:cxn>
              <a:cxn ang="0">
                <a:pos x="589" y="1097"/>
              </a:cxn>
              <a:cxn ang="0">
                <a:pos x="562" y="1051"/>
              </a:cxn>
              <a:cxn ang="0">
                <a:pos x="397" y="1073"/>
              </a:cxn>
              <a:cxn ang="0">
                <a:pos x="284" y="812"/>
              </a:cxn>
              <a:cxn ang="0">
                <a:pos x="348" y="694"/>
              </a:cxn>
              <a:cxn ang="0">
                <a:pos x="452" y="653"/>
              </a:cxn>
              <a:cxn ang="0">
                <a:pos x="415" y="548"/>
              </a:cxn>
              <a:cxn ang="0">
                <a:pos x="306" y="598"/>
              </a:cxn>
              <a:cxn ang="0">
                <a:pos x="224" y="447"/>
              </a:cxn>
              <a:cxn ang="0">
                <a:pos x="315" y="411"/>
              </a:cxn>
              <a:cxn ang="0">
                <a:pos x="397" y="452"/>
              </a:cxn>
              <a:cxn ang="0">
                <a:pos x="434" y="429"/>
              </a:cxn>
              <a:cxn ang="0">
                <a:pos x="366" y="301"/>
              </a:cxn>
              <a:cxn ang="0">
                <a:pos x="246" y="292"/>
              </a:cxn>
              <a:cxn ang="0">
                <a:pos x="251" y="228"/>
              </a:cxn>
            </a:cxnLst>
            <a:rect l="0" t="0" r="r" b="b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2" name="Freeform 14"/>
          <p:cNvSpPr>
            <a:spLocks noChangeAspect="1"/>
          </p:cNvSpPr>
          <p:nvPr/>
        </p:nvSpPr>
        <p:spPr bwMode="auto">
          <a:xfrm>
            <a:off x="2957513" y="2255838"/>
            <a:ext cx="985838" cy="817562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35" y="172"/>
              </a:cxn>
              <a:cxn ang="0">
                <a:pos x="0" y="420"/>
              </a:cxn>
              <a:cxn ang="0">
                <a:pos x="164" y="433"/>
              </a:cxn>
              <a:cxn ang="0">
                <a:pos x="547" y="463"/>
              </a:cxn>
              <a:cxn ang="0">
                <a:pos x="567" y="47"/>
              </a:cxn>
              <a:cxn ang="0">
                <a:pos x="55" y="0"/>
              </a:cxn>
            </a:cxnLst>
            <a:rect l="0" t="0" r="r" b="b"/>
            <a:pathLst>
              <a:path w="567" h="463">
                <a:moveTo>
                  <a:pt x="55" y="0"/>
                </a:moveTo>
                <a:lnTo>
                  <a:pt x="35" y="172"/>
                </a:lnTo>
                <a:lnTo>
                  <a:pt x="0" y="420"/>
                </a:lnTo>
                <a:lnTo>
                  <a:pt x="164" y="433"/>
                </a:lnTo>
                <a:lnTo>
                  <a:pt x="547" y="463"/>
                </a:lnTo>
                <a:lnTo>
                  <a:pt x="567" y="47"/>
                </a:lnTo>
                <a:lnTo>
                  <a:pt x="55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3" name="Freeform 15"/>
          <p:cNvSpPr>
            <a:spLocks noChangeAspect="1"/>
          </p:cNvSpPr>
          <p:nvPr/>
        </p:nvSpPr>
        <p:spPr bwMode="auto">
          <a:xfrm>
            <a:off x="3903663" y="2708275"/>
            <a:ext cx="1204913" cy="5524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207"/>
              </a:cxn>
              <a:cxn ang="0">
                <a:pos x="157" y="211"/>
              </a:cxn>
              <a:cxn ang="0">
                <a:pos x="155" y="313"/>
              </a:cxn>
              <a:cxn ang="0">
                <a:pos x="367" y="310"/>
              </a:cxn>
              <a:cxn ang="0">
                <a:pos x="556" y="307"/>
              </a:cxn>
              <a:cxn ang="0">
                <a:pos x="695" y="310"/>
              </a:cxn>
              <a:cxn ang="0">
                <a:pos x="652" y="222"/>
              </a:cxn>
              <a:cxn ang="0">
                <a:pos x="622" y="140"/>
              </a:cxn>
              <a:cxn ang="0">
                <a:pos x="589" y="55"/>
              </a:cxn>
              <a:cxn ang="0">
                <a:pos x="510" y="1"/>
              </a:cxn>
              <a:cxn ang="0">
                <a:pos x="474" y="33"/>
              </a:cxn>
              <a:cxn ang="0">
                <a:pos x="431" y="10"/>
              </a:cxn>
              <a:cxn ang="0">
                <a:pos x="242" y="4"/>
              </a:cxn>
              <a:cxn ang="0">
                <a:pos x="8" y="0"/>
              </a:cxn>
            </a:cxnLst>
            <a:rect l="0" t="0" r="r" b="b"/>
            <a:pathLst>
              <a:path w="695" h="313">
                <a:moveTo>
                  <a:pt x="8" y="0"/>
                </a:moveTo>
                <a:lnTo>
                  <a:pt x="0" y="207"/>
                </a:lnTo>
                <a:lnTo>
                  <a:pt x="157" y="211"/>
                </a:lnTo>
                <a:lnTo>
                  <a:pt x="155" y="313"/>
                </a:lnTo>
                <a:lnTo>
                  <a:pt x="367" y="310"/>
                </a:lnTo>
                <a:lnTo>
                  <a:pt x="556" y="307"/>
                </a:lnTo>
                <a:lnTo>
                  <a:pt x="695" y="310"/>
                </a:lnTo>
                <a:lnTo>
                  <a:pt x="652" y="222"/>
                </a:lnTo>
                <a:lnTo>
                  <a:pt x="622" y="140"/>
                </a:lnTo>
                <a:lnTo>
                  <a:pt x="589" y="55"/>
                </a:lnTo>
                <a:lnTo>
                  <a:pt x="510" y="1"/>
                </a:lnTo>
                <a:lnTo>
                  <a:pt x="474" y="33"/>
                </a:lnTo>
                <a:lnTo>
                  <a:pt x="431" y="10"/>
                </a:lnTo>
                <a:lnTo>
                  <a:pt x="242" y="4"/>
                </a:lnTo>
                <a:lnTo>
                  <a:pt x="8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4" name="Freeform 16"/>
          <p:cNvSpPr>
            <a:spLocks noChangeAspect="1"/>
          </p:cNvSpPr>
          <p:nvPr/>
        </p:nvSpPr>
        <p:spPr bwMode="auto">
          <a:xfrm>
            <a:off x="4017963" y="3781425"/>
            <a:ext cx="1238250" cy="60483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61"/>
              </a:cxn>
              <a:cxn ang="0">
                <a:pos x="253" y="70"/>
              </a:cxn>
              <a:cxn ang="0">
                <a:pos x="255" y="266"/>
              </a:cxn>
              <a:cxn ang="0">
                <a:pos x="385" y="319"/>
              </a:cxn>
              <a:cxn ang="0">
                <a:pos x="420" y="300"/>
              </a:cxn>
              <a:cxn ang="0">
                <a:pos x="502" y="343"/>
              </a:cxn>
              <a:cxn ang="0">
                <a:pos x="556" y="342"/>
              </a:cxn>
              <a:cxn ang="0">
                <a:pos x="654" y="300"/>
              </a:cxn>
              <a:cxn ang="0">
                <a:pos x="713" y="340"/>
              </a:cxn>
              <a:cxn ang="0">
                <a:pos x="713" y="128"/>
              </a:cxn>
              <a:cxn ang="0">
                <a:pos x="695" y="5"/>
              </a:cxn>
              <a:cxn ang="0">
                <a:pos x="4" y="0"/>
              </a:cxn>
            </a:cxnLst>
            <a:rect l="0" t="0" r="r" b="b"/>
            <a:pathLst>
              <a:path w="713" h="343">
                <a:moveTo>
                  <a:pt x="4" y="0"/>
                </a:moveTo>
                <a:lnTo>
                  <a:pt x="0" y="61"/>
                </a:lnTo>
                <a:lnTo>
                  <a:pt x="253" y="70"/>
                </a:lnTo>
                <a:lnTo>
                  <a:pt x="255" y="266"/>
                </a:lnTo>
                <a:lnTo>
                  <a:pt x="385" y="319"/>
                </a:lnTo>
                <a:lnTo>
                  <a:pt x="420" y="300"/>
                </a:lnTo>
                <a:lnTo>
                  <a:pt x="502" y="343"/>
                </a:lnTo>
                <a:lnTo>
                  <a:pt x="556" y="342"/>
                </a:lnTo>
                <a:lnTo>
                  <a:pt x="654" y="300"/>
                </a:lnTo>
                <a:lnTo>
                  <a:pt x="713" y="340"/>
                </a:lnTo>
                <a:lnTo>
                  <a:pt x="713" y="128"/>
                </a:lnTo>
                <a:lnTo>
                  <a:pt x="695" y="5"/>
                </a:lnTo>
                <a:lnTo>
                  <a:pt x="4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5" name="Freeform 17"/>
          <p:cNvSpPr>
            <a:spLocks noChangeAspect="1"/>
          </p:cNvSpPr>
          <p:nvPr/>
        </p:nvSpPr>
        <p:spPr bwMode="auto">
          <a:xfrm>
            <a:off x="5724525" y="4049713"/>
            <a:ext cx="496888" cy="879475"/>
          </a:xfrm>
          <a:custGeom>
            <a:avLst/>
            <a:gdLst/>
            <a:ahLst/>
            <a:cxnLst>
              <a:cxn ang="0">
                <a:pos x="81" y="16"/>
              </a:cxn>
              <a:cxn ang="0">
                <a:pos x="38" y="101"/>
              </a:cxn>
              <a:cxn ang="0">
                <a:pos x="0" y="156"/>
              </a:cxn>
              <a:cxn ang="0">
                <a:pos x="12" y="222"/>
              </a:cxn>
              <a:cxn ang="0">
                <a:pos x="57" y="311"/>
              </a:cxn>
              <a:cxn ang="0">
                <a:pos x="23" y="402"/>
              </a:cxn>
              <a:cxn ang="0">
                <a:pos x="8" y="450"/>
              </a:cxn>
              <a:cxn ang="0">
                <a:pos x="175" y="430"/>
              </a:cxn>
              <a:cxn ang="0">
                <a:pos x="182" y="492"/>
              </a:cxn>
              <a:cxn ang="0">
                <a:pos x="216" y="499"/>
              </a:cxn>
              <a:cxn ang="0">
                <a:pos x="225" y="468"/>
              </a:cxn>
              <a:cxn ang="0">
                <a:pos x="287" y="459"/>
              </a:cxn>
              <a:cxn ang="0">
                <a:pos x="273" y="357"/>
              </a:cxn>
              <a:cxn ang="0">
                <a:pos x="270" y="0"/>
              </a:cxn>
              <a:cxn ang="0">
                <a:pos x="81" y="16"/>
              </a:cxn>
            </a:cxnLst>
            <a:rect l="0" t="0" r="r" b="b"/>
            <a:pathLst>
              <a:path w="287" h="499">
                <a:moveTo>
                  <a:pt x="81" y="16"/>
                </a:moveTo>
                <a:lnTo>
                  <a:pt x="38" y="101"/>
                </a:lnTo>
                <a:lnTo>
                  <a:pt x="0" y="156"/>
                </a:lnTo>
                <a:lnTo>
                  <a:pt x="12" y="222"/>
                </a:lnTo>
                <a:lnTo>
                  <a:pt x="57" y="311"/>
                </a:lnTo>
                <a:lnTo>
                  <a:pt x="23" y="402"/>
                </a:lnTo>
                <a:lnTo>
                  <a:pt x="8" y="450"/>
                </a:lnTo>
                <a:lnTo>
                  <a:pt x="175" y="430"/>
                </a:lnTo>
                <a:lnTo>
                  <a:pt x="182" y="492"/>
                </a:lnTo>
                <a:lnTo>
                  <a:pt x="216" y="499"/>
                </a:lnTo>
                <a:lnTo>
                  <a:pt x="225" y="468"/>
                </a:lnTo>
                <a:lnTo>
                  <a:pt x="287" y="459"/>
                </a:lnTo>
                <a:lnTo>
                  <a:pt x="273" y="357"/>
                </a:lnTo>
                <a:lnTo>
                  <a:pt x="270" y="0"/>
                </a:lnTo>
                <a:lnTo>
                  <a:pt x="81" y="16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6" name="Freeform 18"/>
          <p:cNvSpPr>
            <a:spLocks noChangeAspect="1"/>
          </p:cNvSpPr>
          <p:nvPr/>
        </p:nvSpPr>
        <p:spPr bwMode="auto">
          <a:xfrm>
            <a:off x="2511425" y="1454150"/>
            <a:ext cx="1436688" cy="909637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76" y="21"/>
              </a:cxn>
              <a:cxn ang="0">
                <a:pos x="275" y="34"/>
              </a:cxn>
              <a:cxn ang="0">
                <a:pos x="404" y="48"/>
              </a:cxn>
              <a:cxn ang="0">
                <a:pos x="524" y="60"/>
              </a:cxn>
              <a:cxn ang="0">
                <a:pos x="731" y="75"/>
              </a:cxn>
              <a:cxn ang="0">
                <a:pos x="828" y="82"/>
              </a:cxn>
              <a:cxn ang="0">
                <a:pos x="825" y="502"/>
              </a:cxn>
              <a:cxn ang="0">
                <a:pos x="318" y="459"/>
              </a:cxn>
              <a:cxn ang="0">
                <a:pos x="307" y="516"/>
              </a:cxn>
              <a:cxn ang="0">
                <a:pos x="288" y="489"/>
              </a:cxn>
              <a:cxn ang="0">
                <a:pos x="242" y="493"/>
              </a:cxn>
              <a:cxn ang="0">
                <a:pos x="175" y="504"/>
              </a:cxn>
              <a:cxn ang="0">
                <a:pos x="163" y="431"/>
              </a:cxn>
              <a:cxn ang="0">
                <a:pos x="84" y="373"/>
              </a:cxn>
              <a:cxn ang="0">
                <a:pos x="96" y="317"/>
              </a:cxn>
              <a:cxn ang="0">
                <a:pos x="103" y="273"/>
              </a:cxn>
              <a:cxn ang="0">
                <a:pos x="0" y="128"/>
              </a:cxn>
              <a:cxn ang="0">
                <a:pos x="14" y="0"/>
              </a:cxn>
            </a:cxnLst>
            <a:rect l="0" t="0" r="r" b="b"/>
            <a:pathLst>
              <a:path w="828" h="516">
                <a:moveTo>
                  <a:pt x="14" y="0"/>
                </a:moveTo>
                <a:lnTo>
                  <a:pt x="176" y="21"/>
                </a:lnTo>
                <a:lnTo>
                  <a:pt x="275" y="34"/>
                </a:lnTo>
                <a:lnTo>
                  <a:pt x="404" y="48"/>
                </a:lnTo>
                <a:lnTo>
                  <a:pt x="524" y="60"/>
                </a:lnTo>
                <a:lnTo>
                  <a:pt x="731" y="75"/>
                </a:lnTo>
                <a:lnTo>
                  <a:pt x="828" y="82"/>
                </a:lnTo>
                <a:lnTo>
                  <a:pt x="825" y="502"/>
                </a:lnTo>
                <a:lnTo>
                  <a:pt x="318" y="459"/>
                </a:lnTo>
                <a:lnTo>
                  <a:pt x="307" y="516"/>
                </a:lnTo>
                <a:lnTo>
                  <a:pt x="288" y="489"/>
                </a:lnTo>
                <a:lnTo>
                  <a:pt x="242" y="493"/>
                </a:lnTo>
                <a:lnTo>
                  <a:pt x="175" y="504"/>
                </a:lnTo>
                <a:lnTo>
                  <a:pt x="163" y="431"/>
                </a:lnTo>
                <a:lnTo>
                  <a:pt x="84" y="373"/>
                </a:lnTo>
                <a:lnTo>
                  <a:pt x="96" y="317"/>
                </a:lnTo>
                <a:lnTo>
                  <a:pt x="103" y="273"/>
                </a:lnTo>
                <a:lnTo>
                  <a:pt x="0" y="128"/>
                </a:lnTo>
                <a:lnTo>
                  <a:pt x="14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7" name="Freeform 19"/>
          <p:cNvSpPr>
            <a:spLocks noChangeAspect="1"/>
          </p:cNvSpPr>
          <p:nvPr/>
        </p:nvSpPr>
        <p:spPr bwMode="auto">
          <a:xfrm>
            <a:off x="3944938" y="1598613"/>
            <a:ext cx="965200" cy="5730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65" y="10"/>
              </a:cxn>
              <a:cxn ang="0">
                <a:pos x="500" y="106"/>
              </a:cxn>
              <a:cxn ang="0">
                <a:pos x="532" y="179"/>
              </a:cxn>
              <a:cxn ang="0">
                <a:pos x="555" y="298"/>
              </a:cxn>
              <a:cxn ang="0">
                <a:pos x="541" y="325"/>
              </a:cxn>
              <a:cxn ang="0">
                <a:pos x="370" y="320"/>
              </a:cxn>
              <a:cxn ang="0">
                <a:pos x="0" y="314"/>
              </a:cxn>
              <a:cxn ang="0">
                <a:pos x="2" y="0"/>
              </a:cxn>
            </a:cxnLst>
            <a:rect l="0" t="0" r="r" b="b"/>
            <a:pathLst>
              <a:path w="555" h="325">
                <a:moveTo>
                  <a:pt x="2" y="0"/>
                </a:moveTo>
                <a:lnTo>
                  <a:pt x="465" y="10"/>
                </a:lnTo>
                <a:lnTo>
                  <a:pt x="500" y="106"/>
                </a:lnTo>
                <a:lnTo>
                  <a:pt x="532" y="179"/>
                </a:lnTo>
                <a:lnTo>
                  <a:pt x="555" y="298"/>
                </a:lnTo>
                <a:lnTo>
                  <a:pt x="541" y="325"/>
                </a:lnTo>
                <a:lnTo>
                  <a:pt x="370" y="320"/>
                </a:lnTo>
                <a:lnTo>
                  <a:pt x="0" y="314"/>
                </a:lnTo>
                <a:lnTo>
                  <a:pt x="2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8" name="Freeform 20"/>
          <p:cNvSpPr>
            <a:spLocks noChangeAspect="1"/>
          </p:cNvSpPr>
          <p:nvPr/>
        </p:nvSpPr>
        <p:spPr bwMode="auto">
          <a:xfrm>
            <a:off x="3917950" y="2149475"/>
            <a:ext cx="1012825" cy="671512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9" y="147"/>
              </a:cxn>
              <a:cxn ang="0">
                <a:pos x="0" y="320"/>
              </a:cxn>
              <a:cxn ang="0">
                <a:pos x="424" y="326"/>
              </a:cxn>
              <a:cxn ang="0">
                <a:pos x="468" y="350"/>
              </a:cxn>
              <a:cxn ang="0">
                <a:pos x="500" y="317"/>
              </a:cxn>
              <a:cxn ang="0">
                <a:pos x="583" y="380"/>
              </a:cxn>
              <a:cxn ang="0">
                <a:pos x="571" y="314"/>
              </a:cxn>
              <a:cxn ang="0">
                <a:pos x="579" y="264"/>
              </a:cxn>
              <a:cxn ang="0">
                <a:pos x="583" y="91"/>
              </a:cxn>
              <a:cxn ang="0">
                <a:pos x="546" y="54"/>
              </a:cxn>
              <a:cxn ang="0">
                <a:pos x="561" y="6"/>
              </a:cxn>
              <a:cxn ang="0">
                <a:pos x="284" y="4"/>
              </a:cxn>
              <a:cxn ang="0">
                <a:pos x="11" y="0"/>
              </a:cxn>
            </a:cxnLst>
            <a:rect l="0" t="0" r="r" b="b"/>
            <a:pathLst>
              <a:path w="583" h="380">
                <a:moveTo>
                  <a:pt x="11" y="0"/>
                </a:moveTo>
                <a:lnTo>
                  <a:pt x="9" y="147"/>
                </a:lnTo>
                <a:lnTo>
                  <a:pt x="0" y="320"/>
                </a:lnTo>
                <a:lnTo>
                  <a:pt x="424" y="326"/>
                </a:lnTo>
                <a:lnTo>
                  <a:pt x="468" y="350"/>
                </a:lnTo>
                <a:lnTo>
                  <a:pt x="500" y="317"/>
                </a:lnTo>
                <a:lnTo>
                  <a:pt x="583" y="380"/>
                </a:lnTo>
                <a:lnTo>
                  <a:pt x="571" y="314"/>
                </a:lnTo>
                <a:lnTo>
                  <a:pt x="579" y="264"/>
                </a:lnTo>
                <a:lnTo>
                  <a:pt x="583" y="91"/>
                </a:lnTo>
                <a:lnTo>
                  <a:pt x="546" y="54"/>
                </a:lnTo>
                <a:lnTo>
                  <a:pt x="561" y="6"/>
                </a:lnTo>
                <a:lnTo>
                  <a:pt x="284" y="4"/>
                </a:lnTo>
                <a:lnTo>
                  <a:pt x="11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9" name="Freeform 21"/>
          <p:cNvSpPr>
            <a:spLocks noChangeAspect="1"/>
          </p:cNvSpPr>
          <p:nvPr/>
        </p:nvSpPr>
        <p:spPr bwMode="auto">
          <a:xfrm>
            <a:off x="5046663" y="3105150"/>
            <a:ext cx="950913" cy="795337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240" y="0"/>
              </a:cxn>
              <a:cxn ang="0">
                <a:pos x="290" y="0"/>
              </a:cxn>
              <a:cxn ang="0">
                <a:pos x="329" y="13"/>
              </a:cxn>
              <a:cxn ang="0">
                <a:pos x="308" y="52"/>
              </a:cxn>
              <a:cxn ang="0">
                <a:pos x="378" y="116"/>
              </a:cxn>
              <a:cxn ang="0">
                <a:pos x="401" y="170"/>
              </a:cxn>
              <a:cxn ang="0">
                <a:pos x="442" y="156"/>
              </a:cxn>
              <a:cxn ang="0">
                <a:pos x="441" y="232"/>
              </a:cxn>
              <a:cxn ang="0">
                <a:pos x="483" y="255"/>
              </a:cxn>
              <a:cxn ang="0">
                <a:pos x="502" y="322"/>
              </a:cxn>
              <a:cxn ang="0">
                <a:pos x="532" y="328"/>
              </a:cxn>
              <a:cxn ang="0">
                <a:pos x="548" y="356"/>
              </a:cxn>
              <a:cxn ang="0">
                <a:pos x="511" y="395"/>
              </a:cxn>
              <a:cxn ang="0">
                <a:pos x="499" y="439"/>
              </a:cxn>
              <a:cxn ang="0">
                <a:pos x="447" y="451"/>
              </a:cxn>
              <a:cxn ang="0">
                <a:pos x="460" y="402"/>
              </a:cxn>
              <a:cxn ang="0">
                <a:pos x="255" y="420"/>
              </a:cxn>
              <a:cxn ang="0">
                <a:pos x="107" y="438"/>
              </a:cxn>
              <a:cxn ang="0">
                <a:pos x="98" y="390"/>
              </a:cxn>
              <a:cxn ang="0">
                <a:pos x="88" y="246"/>
              </a:cxn>
              <a:cxn ang="0">
                <a:pos x="86" y="167"/>
              </a:cxn>
              <a:cxn ang="0">
                <a:pos x="37" y="131"/>
              </a:cxn>
              <a:cxn ang="0">
                <a:pos x="55" y="98"/>
              </a:cxn>
              <a:cxn ang="0">
                <a:pos x="31" y="80"/>
              </a:cxn>
              <a:cxn ang="0">
                <a:pos x="0" y="15"/>
              </a:cxn>
            </a:cxnLst>
            <a:rect l="0" t="0" r="r" b="b"/>
            <a:pathLst>
              <a:path w="548" h="451">
                <a:moveTo>
                  <a:pt x="0" y="15"/>
                </a:moveTo>
                <a:lnTo>
                  <a:pt x="240" y="0"/>
                </a:lnTo>
                <a:lnTo>
                  <a:pt x="290" y="0"/>
                </a:lnTo>
                <a:lnTo>
                  <a:pt x="329" y="13"/>
                </a:lnTo>
                <a:lnTo>
                  <a:pt x="308" y="52"/>
                </a:lnTo>
                <a:lnTo>
                  <a:pt x="378" y="116"/>
                </a:lnTo>
                <a:lnTo>
                  <a:pt x="401" y="170"/>
                </a:lnTo>
                <a:lnTo>
                  <a:pt x="442" y="156"/>
                </a:lnTo>
                <a:lnTo>
                  <a:pt x="441" y="232"/>
                </a:lnTo>
                <a:lnTo>
                  <a:pt x="483" y="255"/>
                </a:lnTo>
                <a:lnTo>
                  <a:pt x="502" y="322"/>
                </a:lnTo>
                <a:lnTo>
                  <a:pt x="532" y="328"/>
                </a:lnTo>
                <a:lnTo>
                  <a:pt x="548" y="356"/>
                </a:lnTo>
                <a:lnTo>
                  <a:pt x="511" y="395"/>
                </a:lnTo>
                <a:lnTo>
                  <a:pt x="499" y="439"/>
                </a:lnTo>
                <a:lnTo>
                  <a:pt x="447" y="451"/>
                </a:lnTo>
                <a:lnTo>
                  <a:pt x="460" y="402"/>
                </a:lnTo>
                <a:lnTo>
                  <a:pt x="255" y="420"/>
                </a:lnTo>
                <a:lnTo>
                  <a:pt x="107" y="438"/>
                </a:lnTo>
                <a:lnTo>
                  <a:pt x="98" y="390"/>
                </a:lnTo>
                <a:lnTo>
                  <a:pt x="88" y="246"/>
                </a:lnTo>
                <a:lnTo>
                  <a:pt x="86" y="167"/>
                </a:lnTo>
                <a:lnTo>
                  <a:pt x="37" y="131"/>
                </a:lnTo>
                <a:lnTo>
                  <a:pt x="55" y="98"/>
                </a:lnTo>
                <a:lnTo>
                  <a:pt x="31" y="80"/>
                </a:lnTo>
                <a:lnTo>
                  <a:pt x="0" y="15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/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0" name="Freeform 22"/>
          <p:cNvSpPr>
            <a:spLocks noChangeAspect="1"/>
          </p:cNvSpPr>
          <p:nvPr/>
        </p:nvSpPr>
        <p:spPr bwMode="auto">
          <a:xfrm>
            <a:off x="6450013" y="2609850"/>
            <a:ext cx="601663" cy="701675"/>
          </a:xfrm>
          <a:custGeom>
            <a:avLst/>
            <a:gdLst/>
            <a:ahLst/>
            <a:cxnLst>
              <a:cxn ang="0">
                <a:pos x="0" y="89"/>
              </a:cxn>
              <a:cxn ang="0">
                <a:pos x="155" y="74"/>
              </a:cxn>
              <a:cxn ang="0">
                <a:pos x="188" y="80"/>
              </a:cxn>
              <a:cxn ang="0">
                <a:pos x="261" y="46"/>
              </a:cxn>
              <a:cxn ang="0">
                <a:pos x="277" y="15"/>
              </a:cxn>
              <a:cxn ang="0">
                <a:pos x="321" y="0"/>
              </a:cxn>
              <a:cxn ang="0">
                <a:pos x="345" y="150"/>
              </a:cxn>
              <a:cxn ang="0">
                <a:pos x="327" y="167"/>
              </a:cxn>
              <a:cxn ang="0">
                <a:pos x="331" y="271"/>
              </a:cxn>
              <a:cxn ang="0">
                <a:pos x="297" y="280"/>
              </a:cxn>
              <a:cxn ang="0">
                <a:pos x="277" y="338"/>
              </a:cxn>
              <a:cxn ang="0">
                <a:pos x="251" y="331"/>
              </a:cxn>
              <a:cxn ang="0">
                <a:pos x="242" y="398"/>
              </a:cxn>
              <a:cxn ang="0">
                <a:pos x="203" y="369"/>
              </a:cxn>
              <a:cxn ang="0">
                <a:pos x="127" y="387"/>
              </a:cxn>
              <a:cxn ang="0">
                <a:pos x="94" y="362"/>
              </a:cxn>
              <a:cxn ang="0">
                <a:pos x="51" y="360"/>
              </a:cxn>
              <a:cxn ang="0">
                <a:pos x="29" y="249"/>
              </a:cxn>
              <a:cxn ang="0">
                <a:pos x="0" y="89"/>
              </a:cxn>
            </a:cxnLst>
            <a:rect l="0" t="0" r="r" b="b"/>
            <a:pathLst>
              <a:path w="345" h="398">
                <a:moveTo>
                  <a:pt x="0" y="89"/>
                </a:moveTo>
                <a:lnTo>
                  <a:pt x="155" y="74"/>
                </a:lnTo>
                <a:lnTo>
                  <a:pt x="188" y="80"/>
                </a:lnTo>
                <a:lnTo>
                  <a:pt x="261" y="46"/>
                </a:lnTo>
                <a:lnTo>
                  <a:pt x="277" y="15"/>
                </a:lnTo>
                <a:lnTo>
                  <a:pt x="321" y="0"/>
                </a:lnTo>
                <a:lnTo>
                  <a:pt x="345" y="150"/>
                </a:lnTo>
                <a:lnTo>
                  <a:pt x="327" y="167"/>
                </a:lnTo>
                <a:lnTo>
                  <a:pt x="331" y="271"/>
                </a:lnTo>
                <a:lnTo>
                  <a:pt x="297" y="280"/>
                </a:lnTo>
                <a:lnTo>
                  <a:pt x="277" y="338"/>
                </a:lnTo>
                <a:lnTo>
                  <a:pt x="251" y="331"/>
                </a:lnTo>
                <a:lnTo>
                  <a:pt x="242" y="398"/>
                </a:lnTo>
                <a:lnTo>
                  <a:pt x="203" y="369"/>
                </a:lnTo>
                <a:lnTo>
                  <a:pt x="127" y="387"/>
                </a:lnTo>
                <a:lnTo>
                  <a:pt x="94" y="362"/>
                </a:lnTo>
                <a:lnTo>
                  <a:pt x="51" y="360"/>
                </a:lnTo>
                <a:lnTo>
                  <a:pt x="29" y="249"/>
                </a:lnTo>
                <a:lnTo>
                  <a:pt x="0" y="89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1" name="Freeform 23"/>
          <p:cNvSpPr>
            <a:spLocks noChangeAspect="1"/>
          </p:cNvSpPr>
          <p:nvPr/>
        </p:nvSpPr>
        <p:spPr bwMode="auto">
          <a:xfrm>
            <a:off x="7897813" y="2149475"/>
            <a:ext cx="514350" cy="238125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151" y="16"/>
              </a:cxn>
              <a:cxn ang="0">
                <a:pos x="169" y="18"/>
              </a:cxn>
              <a:cxn ang="0">
                <a:pos x="187" y="0"/>
              </a:cxn>
              <a:cxn ang="0">
                <a:pos x="202" y="9"/>
              </a:cxn>
              <a:cxn ang="0">
                <a:pos x="184" y="48"/>
              </a:cxn>
              <a:cxn ang="0">
                <a:pos x="215" y="45"/>
              </a:cxn>
              <a:cxn ang="0">
                <a:pos x="233" y="74"/>
              </a:cxn>
              <a:cxn ang="0">
                <a:pos x="254" y="77"/>
              </a:cxn>
              <a:cxn ang="0">
                <a:pos x="269" y="73"/>
              </a:cxn>
              <a:cxn ang="0">
                <a:pos x="269" y="57"/>
              </a:cxn>
              <a:cxn ang="0">
                <a:pos x="243" y="36"/>
              </a:cxn>
              <a:cxn ang="0">
                <a:pos x="263" y="34"/>
              </a:cxn>
              <a:cxn ang="0">
                <a:pos x="296" y="79"/>
              </a:cxn>
              <a:cxn ang="0">
                <a:pos x="264" y="106"/>
              </a:cxn>
              <a:cxn ang="0">
                <a:pos x="229" y="92"/>
              </a:cxn>
              <a:cxn ang="0">
                <a:pos x="206" y="125"/>
              </a:cxn>
              <a:cxn ang="0">
                <a:pos x="161" y="92"/>
              </a:cxn>
              <a:cxn ang="0">
                <a:pos x="12" y="134"/>
              </a:cxn>
              <a:cxn ang="0">
                <a:pos x="0" y="54"/>
              </a:cxn>
            </a:cxnLst>
            <a:rect l="0" t="0" r="r" b="b"/>
            <a:pathLst>
              <a:path w="296" h="134">
                <a:moveTo>
                  <a:pt x="0" y="54"/>
                </a:moveTo>
                <a:lnTo>
                  <a:pt x="151" y="16"/>
                </a:lnTo>
                <a:lnTo>
                  <a:pt x="169" y="18"/>
                </a:lnTo>
                <a:lnTo>
                  <a:pt x="187" y="0"/>
                </a:lnTo>
                <a:lnTo>
                  <a:pt x="202" y="9"/>
                </a:lnTo>
                <a:lnTo>
                  <a:pt x="184" y="48"/>
                </a:lnTo>
                <a:lnTo>
                  <a:pt x="215" y="45"/>
                </a:lnTo>
                <a:lnTo>
                  <a:pt x="233" y="74"/>
                </a:lnTo>
                <a:lnTo>
                  <a:pt x="254" y="77"/>
                </a:lnTo>
                <a:lnTo>
                  <a:pt x="269" y="73"/>
                </a:lnTo>
                <a:lnTo>
                  <a:pt x="269" y="57"/>
                </a:lnTo>
                <a:lnTo>
                  <a:pt x="243" y="36"/>
                </a:lnTo>
                <a:lnTo>
                  <a:pt x="263" y="34"/>
                </a:lnTo>
                <a:lnTo>
                  <a:pt x="296" y="79"/>
                </a:lnTo>
                <a:lnTo>
                  <a:pt x="264" y="106"/>
                </a:lnTo>
                <a:lnTo>
                  <a:pt x="229" y="92"/>
                </a:lnTo>
                <a:lnTo>
                  <a:pt x="206" y="125"/>
                </a:lnTo>
                <a:lnTo>
                  <a:pt x="161" y="92"/>
                </a:lnTo>
                <a:lnTo>
                  <a:pt x="12" y="134"/>
                </a:lnTo>
                <a:lnTo>
                  <a:pt x="0" y="54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2" name="Freeform 24"/>
          <p:cNvSpPr>
            <a:spLocks noChangeAspect="1"/>
          </p:cNvSpPr>
          <p:nvPr/>
        </p:nvSpPr>
        <p:spPr bwMode="auto">
          <a:xfrm>
            <a:off x="7732713" y="2879725"/>
            <a:ext cx="169863" cy="2159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1" y="0"/>
              </a:cxn>
              <a:cxn ang="0">
                <a:pos x="66" y="27"/>
              </a:cxn>
              <a:cxn ang="0">
                <a:pos x="66" y="54"/>
              </a:cxn>
              <a:cxn ang="0">
                <a:pos x="97" y="73"/>
              </a:cxn>
              <a:cxn ang="0">
                <a:pos x="98" y="109"/>
              </a:cxn>
              <a:cxn ang="0">
                <a:pos x="48" y="122"/>
              </a:cxn>
              <a:cxn ang="0">
                <a:pos x="0" y="8"/>
              </a:cxn>
            </a:cxnLst>
            <a:rect l="0" t="0" r="r" b="b"/>
            <a:pathLst>
              <a:path w="98" h="122">
                <a:moveTo>
                  <a:pt x="0" y="8"/>
                </a:moveTo>
                <a:lnTo>
                  <a:pt x="21" y="0"/>
                </a:lnTo>
                <a:lnTo>
                  <a:pt x="66" y="27"/>
                </a:lnTo>
                <a:lnTo>
                  <a:pt x="66" y="54"/>
                </a:lnTo>
                <a:lnTo>
                  <a:pt x="97" y="73"/>
                </a:lnTo>
                <a:lnTo>
                  <a:pt x="98" y="109"/>
                </a:lnTo>
                <a:lnTo>
                  <a:pt x="48" y="122"/>
                </a:lnTo>
                <a:lnTo>
                  <a:pt x="0" y="8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3" name="Freeform 25"/>
          <p:cNvSpPr>
            <a:spLocks noChangeAspect="1"/>
          </p:cNvSpPr>
          <p:nvPr/>
        </p:nvSpPr>
        <p:spPr bwMode="auto">
          <a:xfrm>
            <a:off x="5849938" y="3627438"/>
            <a:ext cx="1211263" cy="449262"/>
          </a:xfrm>
          <a:custGeom>
            <a:avLst/>
            <a:gdLst/>
            <a:ahLst/>
            <a:cxnLst>
              <a:cxn ang="0">
                <a:pos x="42" y="117"/>
              </a:cxn>
              <a:cxn ang="0">
                <a:pos x="42" y="121"/>
              </a:cxn>
              <a:cxn ang="0">
                <a:pos x="30" y="145"/>
              </a:cxn>
              <a:cxn ang="0">
                <a:pos x="43" y="178"/>
              </a:cxn>
              <a:cxn ang="0">
                <a:pos x="0" y="206"/>
              </a:cxn>
              <a:cxn ang="0">
                <a:pos x="9" y="255"/>
              </a:cxn>
              <a:cxn ang="0">
                <a:pos x="192" y="240"/>
              </a:cxn>
              <a:cxn ang="0">
                <a:pos x="410" y="215"/>
              </a:cxn>
              <a:cxn ang="0">
                <a:pos x="519" y="196"/>
              </a:cxn>
              <a:cxn ang="0">
                <a:pos x="541" y="130"/>
              </a:cxn>
              <a:cxn ang="0">
                <a:pos x="580" y="127"/>
              </a:cxn>
              <a:cxn ang="0">
                <a:pos x="699" y="0"/>
              </a:cxn>
              <a:cxn ang="0">
                <a:pos x="544" y="32"/>
              </a:cxn>
              <a:cxn ang="0">
                <a:pos x="183" y="84"/>
              </a:cxn>
              <a:cxn ang="0">
                <a:pos x="186" y="99"/>
              </a:cxn>
              <a:cxn ang="0">
                <a:pos x="42" y="117"/>
              </a:cxn>
            </a:cxnLst>
            <a:rect l="0" t="0" r="r" b="b"/>
            <a:pathLst>
              <a:path w="699" h="255">
                <a:moveTo>
                  <a:pt x="42" y="117"/>
                </a:moveTo>
                <a:lnTo>
                  <a:pt x="42" y="121"/>
                </a:lnTo>
                <a:lnTo>
                  <a:pt x="30" y="145"/>
                </a:lnTo>
                <a:lnTo>
                  <a:pt x="43" y="178"/>
                </a:lnTo>
                <a:lnTo>
                  <a:pt x="0" y="206"/>
                </a:lnTo>
                <a:lnTo>
                  <a:pt x="9" y="255"/>
                </a:lnTo>
                <a:lnTo>
                  <a:pt x="192" y="240"/>
                </a:lnTo>
                <a:lnTo>
                  <a:pt x="410" y="215"/>
                </a:lnTo>
                <a:lnTo>
                  <a:pt x="519" y="196"/>
                </a:lnTo>
                <a:lnTo>
                  <a:pt x="541" y="130"/>
                </a:lnTo>
                <a:lnTo>
                  <a:pt x="580" y="127"/>
                </a:lnTo>
                <a:lnTo>
                  <a:pt x="699" y="0"/>
                </a:lnTo>
                <a:lnTo>
                  <a:pt x="544" y="32"/>
                </a:lnTo>
                <a:lnTo>
                  <a:pt x="183" y="84"/>
                </a:lnTo>
                <a:lnTo>
                  <a:pt x="186" y="99"/>
                </a:lnTo>
                <a:lnTo>
                  <a:pt x="42" y="117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4" name="Freeform 26"/>
          <p:cNvSpPr>
            <a:spLocks noChangeAspect="1"/>
          </p:cNvSpPr>
          <p:nvPr/>
        </p:nvSpPr>
        <p:spPr bwMode="auto">
          <a:xfrm>
            <a:off x="6886575" y="3844925"/>
            <a:ext cx="709613" cy="569912"/>
          </a:xfrm>
          <a:custGeom>
            <a:avLst/>
            <a:gdLst/>
            <a:ahLst/>
            <a:cxnLst>
              <a:cxn ang="0">
                <a:pos x="15" y="58"/>
              </a:cxn>
              <a:cxn ang="0">
                <a:pos x="47" y="27"/>
              </a:cxn>
              <a:cxn ang="0">
                <a:pos x="170" y="0"/>
              </a:cxn>
              <a:cxn ang="0">
                <a:pos x="207" y="18"/>
              </a:cxn>
              <a:cxn ang="0">
                <a:pos x="286" y="5"/>
              </a:cxn>
              <a:cxn ang="0">
                <a:pos x="350" y="51"/>
              </a:cxn>
              <a:cxn ang="0">
                <a:pos x="408" y="86"/>
              </a:cxn>
              <a:cxn ang="0">
                <a:pos x="375" y="183"/>
              </a:cxn>
              <a:cxn ang="0">
                <a:pos x="326" y="233"/>
              </a:cxn>
              <a:cxn ang="0">
                <a:pos x="272" y="247"/>
              </a:cxn>
              <a:cxn ang="0">
                <a:pos x="283" y="286"/>
              </a:cxn>
              <a:cxn ang="0">
                <a:pos x="250" y="323"/>
              </a:cxn>
              <a:cxn ang="0">
                <a:pos x="187" y="233"/>
              </a:cxn>
              <a:cxn ang="0">
                <a:pos x="26" y="86"/>
              </a:cxn>
              <a:cxn ang="0">
                <a:pos x="0" y="86"/>
              </a:cxn>
              <a:cxn ang="0">
                <a:pos x="15" y="58"/>
              </a:cxn>
            </a:cxnLst>
            <a:rect l="0" t="0" r="r" b="b"/>
            <a:pathLst>
              <a:path w="408" h="323">
                <a:moveTo>
                  <a:pt x="15" y="58"/>
                </a:moveTo>
                <a:lnTo>
                  <a:pt x="47" y="27"/>
                </a:lnTo>
                <a:lnTo>
                  <a:pt x="170" y="0"/>
                </a:lnTo>
                <a:lnTo>
                  <a:pt x="207" y="18"/>
                </a:lnTo>
                <a:lnTo>
                  <a:pt x="286" y="5"/>
                </a:lnTo>
                <a:lnTo>
                  <a:pt x="350" y="51"/>
                </a:lnTo>
                <a:lnTo>
                  <a:pt x="408" y="86"/>
                </a:lnTo>
                <a:lnTo>
                  <a:pt x="375" y="183"/>
                </a:lnTo>
                <a:lnTo>
                  <a:pt x="326" y="233"/>
                </a:lnTo>
                <a:lnTo>
                  <a:pt x="272" y="247"/>
                </a:lnTo>
                <a:lnTo>
                  <a:pt x="283" y="286"/>
                </a:lnTo>
                <a:lnTo>
                  <a:pt x="250" y="323"/>
                </a:lnTo>
                <a:lnTo>
                  <a:pt x="187" y="233"/>
                </a:lnTo>
                <a:lnTo>
                  <a:pt x="26" y="86"/>
                </a:lnTo>
                <a:lnTo>
                  <a:pt x="0" y="86"/>
                </a:lnTo>
                <a:lnTo>
                  <a:pt x="15" y="58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5" name="Freeform 27"/>
          <p:cNvSpPr>
            <a:spLocks noChangeAspect="1"/>
          </p:cNvSpPr>
          <p:nvPr/>
        </p:nvSpPr>
        <p:spPr bwMode="auto">
          <a:xfrm>
            <a:off x="1281113" y="1787525"/>
            <a:ext cx="1149350" cy="889000"/>
          </a:xfrm>
          <a:custGeom>
            <a:avLst/>
            <a:gdLst/>
            <a:ahLst/>
            <a:cxnLst>
              <a:cxn ang="0">
                <a:pos x="145" y="0"/>
              </a:cxn>
              <a:cxn ang="0">
                <a:pos x="126" y="11"/>
              </a:cxn>
              <a:cxn ang="0">
                <a:pos x="114" y="55"/>
              </a:cxn>
              <a:cxn ang="0">
                <a:pos x="102" y="93"/>
              </a:cxn>
              <a:cxn ang="0">
                <a:pos x="93" y="123"/>
              </a:cxn>
              <a:cxn ang="0">
                <a:pos x="81" y="155"/>
              </a:cxn>
              <a:cxn ang="0">
                <a:pos x="67" y="188"/>
              </a:cxn>
              <a:cxn ang="0">
                <a:pos x="50" y="224"/>
              </a:cxn>
              <a:cxn ang="0">
                <a:pos x="26" y="266"/>
              </a:cxn>
              <a:cxn ang="0">
                <a:pos x="0" y="306"/>
              </a:cxn>
              <a:cxn ang="0">
                <a:pos x="0" y="394"/>
              </a:cxn>
              <a:cxn ang="0">
                <a:pos x="371" y="470"/>
              </a:cxn>
              <a:cxn ang="0">
                <a:pos x="543" y="505"/>
              </a:cxn>
              <a:cxn ang="0">
                <a:pos x="579" y="330"/>
              </a:cxn>
              <a:cxn ang="0">
                <a:pos x="601" y="315"/>
              </a:cxn>
              <a:cxn ang="0">
                <a:pos x="580" y="276"/>
              </a:cxn>
              <a:cxn ang="0">
                <a:pos x="591" y="236"/>
              </a:cxn>
              <a:cxn ang="0">
                <a:pos x="662" y="169"/>
              </a:cxn>
              <a:cxn ang="0">
                <a:pos x="613" y="108"/>
              </a:cxn>
              <a:cxn ang="0">
                <a:pos x="407" y="64"/>
              </a:cxn>
              <a:cxn ang="0">
                <a:pos x="379" y="82"/>
              </a:cxn>
              <a:cxn ang="0">
                <a:pos x="342" y="52"/>
              </a:cxn>
              <a:cxn ang="0">
                <a:pos x="309" y="84"/>
              </a:cxn>
              <a:cxn ang="0">
                <a:pos x="278" y="52"/>
              </a:cxn>
              <a:cxn ang="0">
                <a:pos x="196" y="54"/>
              </a:cxn>
              <a:cxn ang="0">
                <a:pos x="206" y="5"/>
              </a:cxn>
              <a:cxn ang="0">
                <a:pos x="145" y="0"/>
              </a:cxn>
            </a:cxnLst>
            <a:rect l="0" t="0" r="r" b="b"/>
            <a:pathLst>
              <a:path w="662" h="505">
                <a:moveTo>
                  <a:pt x="145" y="0"/>
                </a:moveTo>
                <a:lnTo>
                  <a:pt x="126" y="11"/>
                </a:lnTo>
                <a:lnTo>
                  <a:pt x="114" y="55"/>
                </a:lnTo>
                <a:lnTo>
                  <a:pt x="102" y="93"/>
                </a:lnTo>
                <a:lnTo>
                  <a:pt x="93" y="123"/>
                </a:lnTo>
                <a:lnTo>
                  <a:pt x="81" y="155"/>
                </a:lnTo>
                <a:lnTo>
                  <a:pt x="67" y="188"/>
                </a:lnTo>
                <a:lnTo>
                  <a:pt x="50" y="224"/>
                </a:lnTo>
                <a:lnTo>
                  <a:pt x="26" y="266"/>
                </a:lnTo>
                <a:lnTo>
                  <a:pt x="0" y="306"/>
                </a:lnTo>
                <a:lnTo>
                  <a:pt x="0" y="394"/>
                </a:lnTo>
                <a:lnTo>
                  <a:pt x="371" y="470"/>
                </a:lnTo>
                <a:lnTo>
                  <a:pt x="543" y="505"/>
                </a:lnTo>
                <a:lnTo>
                  <a:pt x="579" y="330"/>
                </a:lnTo>
                <a:lnTo>
                  <a:pt x="601" y="315"/>
                </a:lnTo>
                <a:lnTo>
                  <a:pt x="580" y="276"/>
                </a:lnTo>
                <a:lnTo>
                  <a:pt x="591" y="236"/>
                </a:lnTo>
                <a:lnTo>
                  <a:pt x="662" y="169"/>
                </a:lnTo>
                <a:lnTo>
                  <a:pt x="613" y="108"/>
                </a:lnTo>
                <a:lnTo>
                  <a:pt x="407" y="64"/>
                </a:lnTo>
                <a:lnTo>
                  <a:pt x="379" y="82"/>
                </a:lnTo>
                <a:lnTo>
                  <a:pt x="342" y="52"/>
                </a:lnTo>
                <a:lnTo>
                  <a:pt x="309" y="84"/>
                </a:lnTo>
                <a:lnTo>
                  <a:pt x="278" y="52"/>
                </a:lnTo>
                <a:lnTo>
                  <a:pt x="196" y="54"/>
                </a:lnTo>
                <a:lnTo>
                  <a:pt x="206" y="5"/>
                </a:lnTo>
                <a:lnTo>
                  <a:pt x="145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6" name="Freeform 28"/>
          <p:cNvSpPr>
            <a:spLocks noChangeAspect="1"/>
          </p:cNvSpPr>
          <p:nvPr/>
        </p:nvSpPr>
        <p:spPr bwMode="auto">
          <a:xfrm>
            <a:off x="3046413" y="3743325"/>
            <a:ext cx="987425" cy="993775"/>
          </a:xfrm>
          <a:custGeom>
            <a:avLst/>
            <a:gdLst/>
            <a:ahLst/>
            <a:cxnLst>
              <a:cxn ang="0">
                <a:pos x="69" y="0"/>
              </a:cxn>
              <a:cxn ang="0">
                <a:pos x="568" y="22"/>
              </a:cxn>
              <a:cxn ang="0">
                <a:pos x="544" y="520"/>
              </a:cxn>
              <a:cxn ang="0">
                <a:pos x="382" y="511"/>
              </a:cxn>
              <a:cxn ang="0">
                <a:pos x="230" y="507"/>
              </a:cxn>
              <a:cxn ang="0">
                <a:pos x="230" y="526"/>
              </a:cxn>
              <a:cxn ang="0">
                <a:pos x="103" y="526"/>
              </a:cxn>
              <a:cxn ang="0">
                <a:pos x="95" y="563"/>
              </a:cxn>
              <a:cxn ang="0">
                <a:pos x="0" y="551"/>
              </a:cxn>
              <a:cxn ang="0">
                <a:pos x="54" y="130"/>
              </a:cxn>
              <a:cxn ang="0">
                <a:pos x="69" y="0"/>
              </a:cxn>
            </a:cxnLst>
            <a:rect l="0" t="0" r="r" b="b"/>
            <a:pathLst>
              <a:path w="568" h="563">
                <a:moveTo>
                  <a:pt x="69" y="0"/>
                </a:moveTo>
                <a:lnTo>
                  <a:pt x="568" y="22"/>
                </a:lnTo>
                <a:lnTo>
                  <a:pt x="544" y="520"/>
                </a:lnTo>
                <a:lnTo>
                  <a:pt x="382" y="511"/>
                </a:lnTo>
                <a:lnTo>
                  <a:pt x="230" y="507"/>
                </a:lnTo>
                <a:lnTo>
                  <a:pt x="230" y="526"/>
                </a:lnTo>
                <a:lnTo>
                  <a:pt x="103" y="526"/>
                </a:lnTo>
                <a:lnTo>
                  <a:pt x="95" y="563"/>
                </a:lnTo>
                <a:lnTo>
                  <a:pt x="0" y="551"/>
                </a:lnTo>
                <a:lnTo>
                  <a:pt x="54" y="130"/>
                </a:lnTo>
                <a:lnTo>
                  <a:pt x="6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7" name="Freeform 29"/>
          <p:cNvSpPr>
            <a:spLocks noChangeAspect="1"/>
          </p:cNvSpPr>
          <p:nvPr/>
        </p:nvSpPr>
        <p:spPr bwMode="auto">
          <a:xfrm>
            <a:off x="4159250" y="3244850"/>
            <a:ext cx="1062038" cy="550862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4" y="182"/>
              </a:cxn>
              <a:cxn ang="0">
                <a:pos x="0" y="309"/>
              </a:cxn>
              <a:cxn ang="0">
                <a:pos x="611" y="312"/>
              </a:cxn>
              <a:cxn ang="0">
                <a:pos x="599" y="149"/>
              </a:cxn>
              <a:cxn ang="0">
                <a:pos x="599" y="88"/>
              </a:cxn>
              <a:cxn ang="0">
                <a:pos x="550" y="51"/>
              </a:cxn>
              <a:cxn ang="0">
                <a:pos x="565" y="18"/>
              </a:cxn>
              <a:cxn ang="0">
                <a:pos x="544" y="0"/>
              </a:cxn>
              <a:cxn ang="0">
                <a:pos x="267" y="3"/>
              </a:cxn>
              <a:cxn ang="0">
                <a:pos x="6" y="3"/>
              </a:cxn>
            </a:cxnLst>
            <a:rect l="0" t="0" r="r" b="b"/>
            <a:pathLst>
              <a:path w="611" h="312">
                <a:moveTo>
                  <a:pt x="6" y="3"/>
                </a:moveTo>
                <a:lnTo>
                  <a:pt x="4" y="182"/>
                </a:lnTo>
                <a:lnTo>
                  <a:pt x="0" y="309"/>
                </a:lnTo>
                <a:lnTo>
                  <a:pt x="611" y="312"/>
                </a:lnTo>
                <a:lnTo>
                  <a:pt x="599" y="149"/>
                </a:lnTo>
                <a:lnTo>
                  <a:pt x="599" y="88"/>
                </a:lnTo>
                <a:lnTo>
                  <a:pt x="550" y="51"/>
                </a:lnTo>
                <a:lnTo>
                  <a:pt x="565" y="18"/>
                </a:lnTo>
                <a:lnTo>
                  <a:pt x="544" y="0"/>
                </a:lnTo>
                <a:lnTo>
                  <a:pt x="267" y="3"/>
                </a:lnTo>
                <a:lnTo>
                  <a:pt x="6" y="3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8" name="Freeform 30"/>
          <p:cNvSpPr>
            <a:spLocks noChangeAspect="1"/>
          </p:cNvSpPr>
          <p:nvPr/>
        </p:nvSpPr>
        <p:spPr bwMode="auto">
          <a:xfrm>
            <a:off x="5364163" y="1903413"/>
            <a:ext cx="719138" cy="854075"/>
          </a:xfrm>
          <a:custGeom>
            <a:avLst/>
            <a:gdLst/>
            <a:ahLst/>
            <a:cxnLst>
              <a:cxn ang="0">
                <a:pos x="30" y="33"/>
              </a:cxn>
              <a:cxn ang="0">
                <a:pos x="61" y="28"/>
              </a:cxn>
              <a:cxn ang="0">
                <a:pos x="90" y="28"/>
              </a:cxn>
              <a:cxn ang="0">
                <a:pos x="107" y="0"/>
              </a:cxn>
              <a:cxn ang="0">
                <a:pos x="121" y="36"/>
              </a:cxn>
              <a:cxn ang="0">
                <a:pos x="166" y="36"/>
              </a:cxn>
              <a:cxn ang="0">
                <a:pos x="189" y="68"/>
              </a:cxn>
              <a:cxn ang="0">
                <a:pos x="236" y="59"/>
              </a:cxn>
              <a:cxn ang="0">
                <a:pos x="267" y="80"/>
              </a:cxn>
              <a:cxn ang="0">
                <a:pos x="325" y="95"/>
              </a:cxn>
              <a:cxn ang="0">
                <a:pos x="336" y="121"/>
              </a:cxn>
              <a:cxn ang="0">
                <a:pos x="365" y="122"/>
              </a:cxn>
              <a:cxn ang="0">
                <a:pos x="356" y="147"/>
              </a:cxn>
              <a:cxn ang="0">
                <a:pos x="367" y="176"/>
              </a:cxn>
              <a:cxn ang="0">
                <a:pos x="347" y="211"/>
              </a:cxn>
              <a:cxn ang="0">
                <a:pos x="361" y="219"/>
              </a:cxn>
              <a:cxn ang="0">
                <a:pos x="394" y="180"/>
              </a:cxn>
              <a:cxn ang="0">
                <a:pos x="392" y="167"/>
              </a:cxn>
              <a:cxn ang="0">
                <a:pos x="406" y="161"/>
              </a:cxn>
              <a:cxn ang="0">
                <a:pos x="415" y="180"/>
              </a:cxn>
              <a:cxn ang="0">
                <a:pos x="389" y="207"/>
              </a:cxn>
              <a:cxn ang="0">
                <a:pos x="379" y="268"/>
              </a:cxn>
              <a:cxn ang="0">
                <a:pos x="379" y="371"/>
              </a:cxn>
              <a:cxn ang="0">
                <a:pos x="394" y="389"/>
              </a:cxn>
              <a:cxn ang="0">
                <a:pos x="388" y="453"/>
              </a:cxn>
              <a:cxn ang="0">
                <a:pos x="191" y="484"/>
              </a:cxn>
              <a:cxn ang="0">
                <a:pos x="142" y="454"/>
              </a:cxn>
              <a:cxn ang="0">
                <a:pos x="152" y="416"/>
              </a:cxn>
              <a:cxn ang="0">
                <a:pos x="128" y="374"/>
              </a:cxn>
              <a:cxn ang="0">
                <a:pos x="107" y="322"/>
              </a:cxn>
              <a:cxn ang="0">
                <a:pos x="52" y="270"/>
              </a:cxn>
              <a:cxn ang="0">
                <a:pos x="18" y="270"/>
              </a:cxn>
              <a:cxn ang="0">
                <a:pos x="18" y="198"/>
              </a:cxn>
              <a:cxn ang="0">
                <a:pos x="0" y="171"/>
              </a:cxn>
              <a:cxn ang="0">
                <a:pos x="39" y="130"/>
              </a:cxn>
              <a:cxn ang="0">
                <a:pos x="30" y="33"/>
              </a:cxn>
            </a:cxnLst>
            <a:rect l="0" t="0" r="r" b="b"/>
            <a:pathLst>
              <a:path w="415" h="484">
                <a:moveTo>
                  <a:pt x="30" y="33"/>
                </a:moveTo>
                <a:lnTo>
                  <a:pt x="61" y="28"/>
                </a:lnTo>
                <a:lnTo>
                  <a:pt x="90" y="28"/>
                </a:lnTo>
                <a:lnTo>
                  <a:pt x="107" y="0"/>
                </a:lnTo>
                <a:lnTo>
                  <a:pt x="121" y="36"/>
                </a:lnTo>
                <a:lnTo>
                  <a:pt x="166" y="36"/>
                </a:lnTo>
                <a:lnTo>
                  <a:pt x="189" y="68"/>
                </a:lnTo>
                <a:lnTo>
                  <a:pt x="236" y="59"/>
                </a:lnTo>
                <a:lnTo>
                  <a:pt x="267" y="80"/>
                </a:lnTo>
                <a:lnTo>
                  <a:pt x="325" y="95"/>
                </a:lnTo>
                <a:lnTo>
                  <a:pt x="336" y="121"/>
                </a:lnTo>
                <a:lnTo>
                  <a:pt x="365" y="122"/>
                </a:lnTo>
                <a:lnTo>
                  <a:pt x="356" y="147"/>
                </a:lnTo>
                <a:lnTo>
                  <a:pt x="367" y="176"/>
                </a:lnTo>
                <a:lnTo>
                  <a:pt x="347" y="211"/>
                </a:lnTo>
                <a:lnTo>
                  <a:pt x="361" y="219"/>
                </a:lnTo>
                <a:lnTo>
                  <a:pt x="394" y="180"/>
                </a:lnTo>
                <a:lnTo>
                  <a:pt x="392" y="167"/>
                </a:lnTo>
                <a:lnTo>
                  <a:pt x="406" y="161"/>
                </a:lnTo>
                <a:lnTo>
                  <a:pt x="415" y="180"/>
                </a:lnTo>
                <a:lnTo>
                  <a:pt x="389" y="207"/>
                </a:lnTo>
                <a:lnTo>
                  <a:pt x="379" y="268"/>
                </a:lnTo>
                <a:lnTo>
                  <a:pt x="379" y="371"/>
                </a:lnTo>
                <a:lnTo>
                  <a:pt x="394" y="389"/>
                </a:lnTo>
                <a:lnTo>
                  <a:pt x="388" y="453"/>
                </a:lnTo>
                <a:lnTo>
                  <a:pt x="191" y="484"/>
                </a:lnTo>
                <a:lnTo>
                  <a:pt x="142" y="454"/>
                </a:lnTo>
                <a:lnTo>
                  <a:pt x="152" y="416"/>
                </a:lnTo>
                <a:lnTo>
                  <a:pt x="128" y="374"/>
                </a:lnTo>
                <a:lnTo>
                  <a:pt x="107" y="322"/>
                </a:lnTo>
                <a:lnTo>
                  <a:pt x="52" y="270"/>
                </a:lnTo>
                <a:lnTo>
                  <a:pt x="18" y="270"/>
                </a:lnTo>
                <a:lnTo>
                  <a:pt x="18" y="198"/>
                </a:lnTo>
                <a:lnTo>
                  <a:pt x="0" y="171"/>
                </a:lnTo>
                <a:lnTo>
                  <a:pt x="39" y="130"/>
                </a:lnTo>
                <a:lnTo>
                  <a:pt x="30" y="33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646738" y="1781175"/>
            <a:ext cx="1089025" cy="1001712"/>
            <a:chOff x="3254" y="860"/>
            <a:chExt cx="623" cy="557"/>
          </a:xfrm>
          <a:solidFill>
            <a:srgbClr val="40668C"/>
          </a:solidFill>
        </p:grpSpPr>
        <p:sp>
          <p:nvSpPr>
            <p:cNvPr id="37920" name="Freeform 32"/>
            <p:cNvSpPr>
              <a:spLocks noChangeAspect="1"/>
            </p:cNvSpPr>
            <p:nvPr/>
          </p:nvSpPr>
          <p:spPr bwMode="auto">
            <a:xfrm>
              <a:off x="3254" y="860"/>
              <a:ext cx="442" cy="19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99" y="0"/>
                </a:cxn>
                <a:cxn ang="0">
                  <a:pos x="82" y="44"/>
                </a:cxn>
                <a:cxn ang="0">
                  <a:pos x="95" y="57"/>
                </a:cxn>
                <a:cxn ang="0">
                  <a:pos x="126" y="39"/>
                </a:cxn>
                <a:cxn ang="0">
                  <a:pos x="195" y="66"/>
                </a:cxn>
                <a:cxn ang="0">
                  <a:pos x="225" y="44"/>
                </a:cxn>
                <a:cxn ang="0">
                  <a:pos x="317" y="32"/>
                </a:cxn>
                <a:cxn ang="0">
                  <a:pos x="335" y="58"/>
                </a:cxn>
                <a:cxn ang="0">
                  <a:pos x="371" y="53"/>
                </a:cxn>
                <a:cxn ang="0">
                  <a:pos x="441" y="81"/>
                </a:cxn>
                <a:cxn ang="0">
                  <a:pos x="445" y="102"/>
                </a:cxn>
                <a:cxn ang="0">
                  <a:pos x="369" y="120"/>
                </a:cxn>
                <a:cxn ang="0">
                  <a:pos x="347" y="106"/>
                </a:cxn>
                <a:cxn ang="0">
                  <a:pos x="308" y="111"/>
                </a:cxn>
                <a:cxn ang="0">
                  <a:pos x="263" y="137"/>
                </a:cxn>
                <a:cxn ang="0">
                  <a:pos x="243" y="139"/>
                </a:cxn>
                <a:cxn ang="0">
                  <a:pos x="226" y="120"/>
                </a:cxn>
                <a:cxn ang="0">
                  <a:pos x="201" y="191"/>
                </a:cxn>
                <a:cxn ang="0">
                  <a:pos x="173" y="193"/>
                </a:cxn>
                <a:cxn ang="0">
                  <a:pos x="161" y="164"/>
                </a:cxn>
                <a:cxn ang="0">
                  <a:pos x="101" y="151"/>
                </a:cxn>
                <a:cxn ang="0">
                  <a:pos x="73" y="130"/>
                </a:cxn>
                <a:cxn ang="0">
                  <a:pos x="23" y="137"/>
                </a:cxn>
                <a:cxn ang="0">
                  <a:pos x="0" y="106"/>
                </a:cxn>
              </a:cxnLst>
              <a:rect l="0" t="0" r="r" b="b"/>
              <a:pathLst>
                <a:path w="445" h="193">
                  <a:moveTo>
                    <a:pt x="0" y="106"/>
                  </a:moveTo>
                  <a:lnTo>
                    <a:pt x="99" y="0"/>
                  </a:lnTo>
                  <a:lnTo>
                    <a:pt x="82" y="44"/>
                  </a:lnTo>
                  <a:lnTo>
                    <a:pt x="95" y="57"/>
                  </a:lnTo>
                  <a:lnTo>
                    <a:pt x="126" y="39"/>
                  </a:lnTo>
                  <a:lnTo>
                    <a:pt x="195" y="66"/>
                  </a:lnTo>
                  <a:lnTo>
                    <a:pt x="225" y="44"/>
                  </a:lnTo>
                  <a:lnTo>
                    <a:pt x="317" y="32"/>
                  </a:lnTo>
                  <a:lnTo>
                    <a:pt x="335" y="58"/>
                  </a:lnTo>
                  <a:lnTo>
                    <a:pt x="371" y="53"/>
                  </a:lnTo>
                  <a:lnTo>
                    <a:pt x="441" y="81"/>
                  </a:lnTo>
                  <a:lnTo>
                    <a:pt x="445" y="102"/>
                  </a:lnTo>
                  <a:lnTo>
                    <a:pt x="369" y="120"/>
                  </a:lnTo>
                  <a:lnTo>
                    <a:pt x="347" y="106"/>
                  </a:lnTo>
                  <a:lnTo>
                    <a:pt x="308" y="111"/>
                  </a:lnTo>
                  <a:lnTo>
                    <a:pt x="263" y="137"/>
                  </a:lnTo>
                  <a:lnTo>
                    <a:pt x="243" y="139"/>
                  </a:lnTo>
                  <a:lnTo>
                    <a:pt x="226" y="120"/>
                  </a:lnTo>
                  <a:lnTo>
                    <a:pt x="201" y="191"/>
                  </a:lnTo>
                  <a:lnTo>
                    <a:pt x="173" y="193"/>
                  </a:lnTo>
                  <a:lnTo>
                    <a:pt x="161" y="164"/>
                  </a:lnTo>
                  <a:lnTo>
                    <a:pt x="101" y="151"/>
                  </a:lnTo>
                  <a:lnTo>
                    <a:pt x="73" y="130"/>
                  </a:lnTo>
                  <a:lnTo>
                    <a:pt x="23" y="137"/>
                  </a:lnTo>
                  <a:lnTo>
                    <a:pt x="0" y="10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921" name="Freeform 33"/>
            <p:cNvSpPr>
              <a:spLocks noChangeAspect="1"/>
            </p:cNvSpPr>
            <p:nvPr/>
          </p:nvSpPr>
          <p:spPr bwMode="auto">
            <a:xfrm>
              <a:off x="3560" y="994"/>
              <a:ext cx="317" cy="423"/>
            </a:xfrm>
            <a:custGeom>
              <a:avLst/>
              <a:gdLst/>
              <a:ahLst/>
              <a:cxnLst>
                <a:cxn ang="0">
                  <a:pos x="81" y="18"/>
                </a:cxn>
                <a:cxn ang="0">
                  <a:pos x="93" y="45"/>
                </a:cxn>
                <a:cxn ang="0">
                  <a:pos x="70" y="61"/>
                </a:cxn>
                <a:cxn ang="0">
                  <a:pos x="69" y="130"/>
                </a:cxn>
                <a:cxn ang="0">
                  <a:pos x="57" y="85"/>
                </a:cxn>
                <a:cxn ang="0">
                  <a:pos x="11" y="128"/>
                </a:cxn>
                <a:cxn ang="0">
                  <a:pos x="0" y="252"/>
                </a:cxn>
                <a:cxn ang="0">
                  <a:pos x="30" y="313"/>
                </a:cxn>
                <a:cxn ang="0">
                  <a:pos x="33" y="344"/>
                </a:cxn>
                <a:cxn ang="0">
                  <a:pos x="34" y="369"/>
                </a:cxn>
                <a:cxn ang="0">
                  <a:pos x="33" y="392"/>
                </a:cxn>
                <a:cxn ang="0">
                  <a:pos x="27" y="432"/>
                </a:cxn>
                <a:cxn ang="0">
                  <a:pos x="152" y="425"/>
                </a:cxn>
                <a:cxn ang="0">
                  <a:pos x="318" y="410"/>
                </a:cxn>
                <a:cxn ang="0">
                  <a:pos x="288" y="401"/>
                </a:cxn>
                <a:cxn ang="0">
                  <a:pos x="271" y="378"/>
                </a:cxn>
                <a:cxn ang="0">
                  <a:pos x="297" y="359"/>
                </a:cxn>
                <a:cxn ang="0">
                  <a:pos x="297" y="335"/>
                </a:cxn>
                <a:cxn ang="0">
                  <a:pos x="285" y="314"/>
                </a:cxn>
                <a:cxn ang="0">
                  <a:pos x="297" y="299"/>
                </a:cxn>
                <a:cxn ang="0">
                  <a:pos x="319" y="301"/>
                </a:cxn>
                <a:cxn ang="0">
                  <a:pos x="315" y="241"/>
                </a:cxn>
                <a:cxn ang="0">
                  <a:pos x="309" y="206"/>
                </a:cxn>
                <a:cxn ang="0">
                  <a:pos x="295" y="183"/>
                </a:cxn>
                <a:cxn ang="0">
                  <a:pos x="282" y="170"/>
                </a:cxn>
                <a:cxn ang="0">
                  <a:pos x="261" y="165"/>
                </a:cxn>
                <a:cxn ang="0">
                  <a:pos x="242" y="165"/>
                </a:cxn>
                <a:cxn ang="0">
                  <a:pos x="221" y="194"/>
                </a:cxn>
                <a:cxn ang="0">
                  <a:pos x="207" y="203"/>
                </a:cxn>
                <a:cxn ang="0">
                  <a:pos x="198" y="206"/>
                </a:cxn>
                <a:cxn ang="0">
                  <a:pos x="188" y="201"/>
                </a:cxn>
                <a:cxn ang="0">
                  <a:pos x="185" y="188"/>
                </a:cxn>
                <a:cxn ang="0">
                  <a:pos x="188" y="179"/>
                </a:cxn>
                <a:cxn ang="0">
                  <a:pos x="197" y="170"/>
                </a:cxn>
                <a:cxn ang="0">
                  <a:pos x="206" y="165"/>
                </a:cxn>
                <a:cxn ang="0">
                  <a:pos x="215" y="164"/>
                </a:cxn>
                <a:cxn ang="0">
                  <a:pos x="215" y="147"/>
                </a:cxn>
                <a:cxn ang="0">
                  <a:pos x="239" y="130"/>
                </a:cxn>
                <a:cxn ang="0">
                  <a:pos x="215" y="73"/>
                </a:cxn>
                <a:cxn ang="0">
                  <a:pos x="215" y="46"/>
                </a:cxn>
                <a:cxn ang="0">
                  <a:pos x="175" y="36"/>
                </a:cxn>
                <a:cxn ang="0">
                  <a:pos x="116" y="0"/>
                </a:cxn>
                <a:cxn ang="0">
                  <a:pos x="81" y="18"/>
                </a:cxn>
              </a:cxnLst>
              <a:rect l="0" t="0" r="r" b="b"/>
              <a:pathLst>
                <a:path w="319" h="432">
                  <a:moveTo>
                    <a:pt x="81" y="18"/>
                  </a:moveTo>
                  <a:lnTo>
                    <a:pt x="93" y="45"/>
                  </a:lnTo>
                  <a:lnTo>
                    <a:pt x="70" y="61"/>
                  </a:lnTo>
                  <a:lnTo>
                    <a:pt x="69" y="130"/>
                  </a:lnTo>
                  <a:lnTo>
                    <a:pt x="57" y="85"/>
                  </a:lnTo>
                  <a:lnTo>
                    <a:pt x="11" y="128"/>
                  </a:lnTo>
                  <a:lnTo>
                    <a:pt x="0" y="252"/>
                  </a:lnTo>
                  <a:lnTo>
                    <a:pt x="30" y="313"/>
                  </a:lnTo>
                  <a:lnTo>
                    <a:pt x="33" y="344"/>
                  </a:lnTo>
                  <a:lnTo>
                    <a:pt x="34" y="369"/>
                  </a:lnTo>
                  <a:lnTo>
                    <a:pt x="33" y="392"/>
                  </a:lnTo>
                  <a:lnTo>
                    <a:pt x="27" y="432"/>
                  </a:lnTo>
                  <a:lnTo>
                    <a:pt x="152" y="425"/>
                  </a:lnTo>
                  <a:lnTo>
                    <a:pt x="318" y="410"/>
                  </a:lnTo>
                  <a:lnTo>
                    <a:pt x="288" y="401"/>
                  </a:lnTo>
                  <a:lnTo>
                    <a:pt x="271" y="378"/>
                  </a:lnTo>
                  <a:lnTo>
                    <a:pt x="297" y="359"/>
                  </a:lnTo>
                  <a:lnTo>
                    <a:pt x="297" y="335"/>
                  </a:lnTo>
                  <a:lnTo>
                    <a:pt x="285" y="314"/>
                  </a:lnTo>
                  <a:lnTo>
                    <a:pt x="297" y="299"/>
                  </a:lnTo>
                  <a:lnTo>
                    <a:pt x="319" y="301"/>
                  </a:lnTo>
                  <a:lnTo>
                    <a:pt x="315" y="241"/>
                  </a:lnTo>
                  <a:lnTo>
                    <a:pt x="309" y="206"/>
                  </a:lnTo>
                  <a:lnTo>
                    <a:pt x="295" y="183"/>
                  </a:lnTo>
                  <a:lnTo>
                    <a:pt x="282" y="170"/>
                  </a:lnTo>
                  <a:lnTo>
                    <a:pt x="261" y="165"/>
                  </a:lnTo>
                  <a:lnTo>
                    <a:pt x="242" y="165"/>
                  </a:lnTo>
                  <a:lnTo>
                    <a:pt x="221" y="194"/>
                  </a:lnTo>
                  <a:lnTo>
                    <a:pt x="207" y="203"/>
                  </a:lnTo>
                  <a:lnTo>
                    <a:pt x="198" y="206"/>
                  </a:lnTo>
                  <a:lnTo>
                    <a:pt x="188" y="201"/>
                  </a:lnTo>
                  <a:lnTo>
                    <a:pt x="185" y="188"/>
                  </a:lnTo>
                  <a:lnTo>
                    <a:pt x="188" y="179"/>
                  </a:lnTo>
                  <a:lnTo>
                    <a:pt x="197" y="170"/>
                  </a:lnTo>
                  <a:lnTo>
                    <a:pt x="206" y="165"/>
                  </a:lnTo>
                  <a:lnTo>
                    <a:pt x="215" y="164"/>
                  </a:lnTo>
                  <a:lnTo>
                    <a:pt x="215" y="147"/>
                  </a:lnTo>
                  <a:lnTo>
                    <a:pt x="239" y="130"/>
                  </a:lnTo>
                  <a:lnTo>
                    <a:pt x="215" y="73"/>
                  </a:lnTo>
                  <a:lnTo>
                    <a:pt x="215" y="46"/>
                  </a:lnTo>
                  <a:lnTo>
                    <a:pt x="175" y="36"/>
                  </a:lnTo>
                  <a:lnTo>
                    <a:pt x="116" y="0"/>
                  </a:lnTo>
                  <a:lnTo>
                    <a:pt x="81" y="1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7922" name="Freeform 34"/>
          <p:cNvSpPr>
            <a:spLocks noChangeAspect="1"/>
          </p:cNvSpPr>
          <p:nvPr/>
        </p:nvSpPr>
        <p:spPr bwMode="auto">
          <a:xfrm>
            <a:off x="6089650" y="2767013"/>
            <a:ext cx="465138" cy="779462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31" y="48"/>
              </a:cxn>
              <a:cxn ang="0">
                <a:pos x="61" y="45"/>
              </a:cxn>
              <a:cxn ang="0">
                <a:pos x="71" y="36"/>
              </a:cxn>
              <a:cxn ang="0">
                <a:pos x="79" y="9"/>
              </a:cxn>
              <a:cxn ang="0">
                <a:pos x="208" y="0"/>
              </a:cxn>
              <a:cxn ang="0">
                <a:pos x="268" y="312"/>
              </a:cxn>
              <a:cxn ang="0">
                <a:pos x="263" y="309"/>
              </a:cxn>
              <a:cxn ang="0">
                <a:pos x="219" y="326"/>
              </a:cxn>
              <a:cxn ang="0">
                <a:pos x="187" y="410"/>
              </a:cxn>
              <a:cxn ang="0">
                <a:pos x="141" y="398"/>
              </a:cxn>
              <a:cxn ang="0">
                <a:pos x="87" y="429"/>
              </a:cxn>
              <a:cxn ang="0">
                <a:pos x="17" y="441"/>
              </a:cxn>
              <a:cxn ang="0">
                <a:pos x="49" y="359"/>
              </a:cxn>
              <a:cxn ang="0">
                <a:pos x="35" y="313"/>
              </a:cxn>
              <a:cxn ang="0">
                <a:pos x="0" y="31"/>
              </a:cxn>
            </a:cxnLst>
            <a:rect l="0" t="0" r="r" b="b"/>
            <a:pathLst>
              <a:path w="268" h="441">
                <a:moveTo>
                  <a:pt x="0" y="31"/>
                </a:moveTo>
                <a:lnTo>
                  <a:pt x="31" y="48"/>
                </a:lnTo>
                <a:lnTo>
                  <a:pt x="61" y="45"/>
                </a:lnTo>
                <a:lnTo>
                  <a:pt x="71" y="36"/>
                </a:lnTo>
                <a:lnTo>
                  <a:pt x="79" y="9"/>
                </a:lnTo>
                <a:lnTo>
                  <a:pt x="208" y="0"/>
                </a:lnTo>
                <a:lnTo>
                  <a:pt x="268" y="312"/>
                </a:lnTo>
                <a:lnTo>
                  <a:pt x="263" y="309"/>
                </a:lnTo>
                <a:lnTo>
                  <a:pt x="219" y="326"/>
                </a:lnTo>
                <a:lnTo>
                  <a:pt x="187" y="410"/>
                </a:lnTo>
                <a:lnTo>
                  <a:pt x="141" y="398"/>
                </a:lnTo>
                <a:lnTo>
                  <a:pt x="87" y="429"/>
                </a:lnTo>
                <a:lnTo>
                  <a:pt x="17" y="441"/>
                </a:lnTo>
                <a:lnTo>
                  <a:pt x="49" y="359"/>
                </a:lnTo>
                <a:lnTo>
                  <a:pt x="35" y="313"/>
                </a:lnTo>
                <a:lnTo>
                  <a:pt x="0" y="31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23" name="Freeform 35"/>
          <p:cNvSpPr>
            <a:spLocks noChangeAspect="1"/>
          </p:cNvSpPr>
          <p:nvPr/>
        </p:nvSpPr>
        <p:spPr bwMode="auto">
          <a:xfrm>
            <a:off x="7748588" y="2520950"/>
            <a:ext cx="217488" cy="436562"/>
          </a:xfrm>
          <a:custGeom>
            <a:avLst/>
            <a:gdLst/>
            <a:ahLst/>
            <a:cxnLst>
              <a:cxn ang="0">
                <a:pos x="22" y="2"/>
              </a:cxn>
              <a:cxn ang="0">
                <a:pos x="52" y="0"/>
              </a:cxn>
              <a:cxn ang="0">
                <a:pos x="112" y="37"/>
              </a:cxn>
              <a:cxn ang="0">
                <a:pos x="103" y="67"/>
              </a:cxn>
              <a:cxn ang="0">
                <a:pos x="124" y="86"/>
              </a:cxn>
              <a:cxn ang="0">
                <a:pos x="125" y="203"/>
              </a:cxn>
              <a:cxn ang="0">
                <a:pos x="104" y="247"/>
              </a:cxn>
              <a:cxn ang="0">
                <a:pos x="81" y="231"/>
              </a:cxn>
              <a:cxn ang="0">
                <a:pos x="55" y="230"/>
              </a:cxn>
              <a:cxn ang="0">
                <a:pos x="12" y="206"/>
              </a:cxn>
              <a:cxn ang="0">
                <a:pos x="45" y="133"/>
              </a:cxn>
              <a:cxn ang="0">
                <a:pos x="0" y="94"/>
              </a:cxn>
              <a:cxn ang="0">
                <a:pos x="22" y="2"/>
              </a:cxn>
            </a:cxnLst>
            <a:rect l="0" t="0" r="r" b="b"/>
            <a:pathLst>
              <a:path w="125" h="247">
                <a:moveTo>
                  <a:pt x="22" y="2"/>
                </a:moveTo>
                <a:lnTo>
                  <a:pt x="52" y="0"/>
                </a:lnTo>
                <a:lnTo>
                  <a:pt x="112" y="37"/>
                </a:lnTo>
                <a:lnTo>
                  <a:pt x="103" y="67"/>
                </a:lnTo>
                <a:lnTo>
                  <a:pt x="124" y="86"/>
                </a:lnTo>
                <a:lnTo>
                  <a:pt x="125" y="203"/>
                </a:lnTo>
                <a:lnTo>
                  <a:pt x="104" y="247"/>
                </a:lnTo>
                <a:lnTo>
                  <a:pt x="81" y="231"/>
                </a:lnTo>
                <a:lnTo>
                  <a:pt x="55" y="230"/>
                </a:lnTo>
                <a:lnTo>
                  <a:pt x="12" y="206"/>
                </a:lnTo>
                <a:lnTo>
                  <a:pt x="45" y="133"/>
                </a:lnTo>
                <a:lnTo>
                  <a:pt x="0" y="94"/>
                </a:lnTo>
                <a:lnTo>
                  <a:pt x="22" y="2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24" name="Freeform 36"/>
          <p:cNvSpPr>
            <a:spLocks noChangeAspect="1"/>
          </p:cNvSpPr>
          <p:nvPr/>
        </p:nvSpPr>
        <p:spPr bwMode="auto">
          <a:xfrm>
            <a:off x="7915275" y="2327275"/>
            <a:ext cx="266700" cy="209550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18" y="0"/>
              </a:cxn>
              <a:cxn ang="0">
                <a:pos x="153" y="54"/>
              </a:cxn>
              <a:cxn ang="0">
                <a:pos x="133" y="78"/>
              </a:cxn>
              <a:cxn ang="0">
                <a:pos x="95" y="69"/>
              </a:cxn>
              <a:cxn ang="0">
                <a:pos x="37" y="118"/>
              </a:cxn>
              <a:cxn ang="0">
                <a:pos x="6" y="93"/>
              </a:cxn>
              <a:cxn ang="0">
                <a:pos x="0" y="30"/>
              </a:cxn>
            </a:cxnLst>
            <a:rect l="0" t="0" r="r" b="b"/>
            <a:pathLst>
              <a:path w="153" h="118">
                <a:moveTo>
                  <a:pt x="0" y="30"/>
                </a:moveTo>
                <a:lnTo>
                  <a:pt x="118" y="0"/>
                </a:lnTo>
                <a:lnTo>
                  <a:pt x="153" y="54"/>
                </a:lnTo>
                <a:lnTo>
                  <a:pt x="133" y="78"/>
                </a:lnTo>
                <a:lnTo>
                  <a:pt x="95" y="69"/>
                </a:lnTo>
                <a:lnTo>
                  <a:pt x="37" y="118"/>
                </a:lnTo>
                <a:lnTo>
                  <a:pt x="6" y="93"/>
                </a:lnTo>
                <a:lnTo>
                  <a:pt x="0" y="30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7073900" y="1839913"/>
            <a:ext cx="1149350" cy="792162"/>
            <a:chOff x="4071" y="893"/>
            <a:chExt cx="658" cy="440"/>
          </a:xfrm>
          <a:solidFill>
            <a:schemeClr val="tx2"/>
          </a:solidFill>
        </p:grpSpPr>
        <p:sp>
          <p:nvSpPr>
            <p:cNvPr id="37926" name="Freeform 38"/>
            <p:cNvSpPr>
              <a:spLocks noChangeAspect="1"/>
            </p:cNvSpPr>
            <p:nvPr/>
          </p:nvSpPr>
          <p:spPr bwMode="auto">
            <a:xfrm>
              <a:off x="4071" y="893"/>
              <a:ext cx="521" cy="417"/>
            </a:xfrm>
            <a:custGeom>
              <a:avLst/>
              <a:gdLst/>
              <a:ahLst/>
              <a:cxnLst>
                <a:cxn ang="0">
                  <a:pos x="41" y="286"/>
                </a:cxn>
                <a:cxn ang="0">
                  <a:pos x="90" y="261"/>
                </a:cxn>
                <a:cxn ang="0">
                  <a:pos x="157" y="255"/>
                </a:cxn>
                <a:cxn ang="0">
                  <a:pos x="173" y="233"/>
                </a:cxn>
                <a:cxn ang="0">
                  <a:pos x="197" y="230"/>
                </a:cxn>
                <a:cxn ang="0">
                  <a:pos x="211" y="206"/>
                </a:cxn>
                <a:cxn ang="0">
                  <a:pos x="233" y="197"/>
                </a:cxn>
                <a:cxn ang="0">
                  <a:pos x="223" y="152"/>
                </a:cxn>
                <a:cxn ang="0">
                  <a:pos x="209" y="140"/>
                </a:cxn>
                <a:cxn ang="0">
                  <a:pos x="237" y="104"/>
                </a:cxn>
                <a:cxn ang="0">
                  <a:pos x="255" y="104"/>
                </a:cxn>
                <a:cxn ang="0">
                  <a:pos x="316" y="28"/>
                </a:cxn>
                <a:cxn ang="0">
                  <a:pos x="410" y="0"/>
                </a:cxn>
                <a:cxn ang="0">
                  <a:pos x="421" y="72"/>
                </a:cxn>
                <a:cxn ang="0">
                  <a:pos x="425" y="69"/>
                </a:cxn>
                <a:cxn ang="0">
                  <a:pos x="448" y="94"/>
                </a:cxn>
                <a:cxn ang="0">
                  <a:pos x="449" y="167"/>
                </a:cxn>
                <a:cxn ang="0">
                  <a:pos x="477" y="227"/>
                </a:cxn>
                <a:cxn ang="0">
                  <a:pos x="488" y="304"/>
                </a:cxn>
                <a:cxn ang="0">
                  <a:pos x="491" y="371"/>
                </a:cxn>
                <a:cxn ang="0">
                  <a:pos x="524" y="394"/>
                </a:cxn>
                <a:cxn ang="0">
                  <a:pos x="500" y="426"/>
                </a:cxn>
                <a:cxn ang="0">
                  <a:pos x="439" y="388"/>
                </a:cxn>
                <a:cxn ang="0">
                  <a:pos x="407" y="391"/>
                </a:cxn>
                <a:cxn ang="0">
                  <a:pos x="376" y="382"/>
                </a:cxn>
                <a:cxn ang="0">
                  <a:pos x="378" y="359"/>
                </a:cxn>
                <a:cxn ang="0">
                  <a:pos x="358" y="352"/>
                </a:cxn>
                <a:cxn ang="0">
                  <a:pos x="15" y="417"/>
                </a:cxn>
                <a:cxn ang="0">
                  <a:pos x="0" y="398"/>
                </a:cxn>
                <a:cxn ang="0">
                  <a:pos x="53" y="322"/>
                </a:cxn>
                <a:cxn ang="0">
                  <a:pos x="41" y="286"/>
                </a:cxn>
              </a:cxnLst>
              <a:rect l="0" t="0" r="r" b="b"/>
              <a:pathLst>
                <a:path w="524" h="426">
                  <a:moveTo>
                    <a:pt x="41" y="286"/>
                  </a:moveTo>
                  <a:lnTo>
                    <a:pt x="90" y="261"/>
                  </a:lnTo>
                  <a:lnTo>
                    <a:pt x="157" y="255"/>
                  </a:lnTo>
                  <a:lnTo>
                    <a:pt x="173" y="233"/>
                  </a:lnTo>
                  <a:lnTo>
                    <a:pt x="197" y="230"/>
                  </a:lnTo>
                  <a:lnTo>
                    <a:pt x="211" y="206"/>
                  </a:lnTo>
                  <a:lnTo>
                    <a:pt x="233" y="197"/>
                  </a:lnTo>
                  <a:lnTo>
                    <a:pt x="223" y="152"/>
                  </a:lnTo>
                  <a:lnTo>
                    <a:pt x="209" y="140"/>
                  </a:lnTo>
                  <a:lnTo>
                    <a:pt x="237" y="104"/>
                  </a:lnTo>
                  <a:lnTo>
                    <a:pt x="255" y="104"/>
                  </a:lnTo>
                  <a:lnTo>
                    <a:pt x="316" y="28"/>
                  </a:lnTo>
                  <a:lnTo>
                    <a:pt x="410" y="0"/>
                  </a:lnTo>
                  <a:lnTo>
                    <a:pt x="421" y="72"/>
                  </a:lnTo>
                  <a:lnTo>
                    <a:pt x="425" y="69"/>
                  </a:lnTo>
                  <a:lnTo>
                    <a:pt x="448" y="94"/>
                  </a:lnTo>
                  <a:lnTo>
                    <a:pt x="449" y="167"/>
                  </a:lnTo>
                  <a:lnTo>
                    <a:pt x="477" y="227"/>
                  </a:lnTo>
                  <a:lnTo>
                    <a:pt x="488" y="304"/>
                  </a:lnTo>
                  <a:lnTo>
                    <a:pt x="491" y="371"/>
                  </a:lnTo>
                  <a:lnTo>
                    <a:pt x="524" y="394"/>
                  </a:lnTo>
                  <a:lnTo>
                    <a:pt x="500" y="426"/>
                  </a:lnTo>
                  <a:lnTo>
                    <a:pt x="439" y="388"/>
                  </a:lnTo>
                  <a:lnTo>
                    <a:pt x="407" y="391"/>
                  </a:lnTo>
                  <a:lnTo>
                    <a:pt x="376" y="382"/>
                  </a:lnTo>
                  <a:lnTo>
                    <a:pt x="378" y="359"/>
                  </a:lnTo>
                  <a:lnTo>
                    <a:pt x="358" y="352"/>
                  </a:lnTo>
                  <a:lnTo>
                    <a:pt x="15" y="417"/>
                  </a:lnTo>
                  <a:lnTo>
                    <a:pt x="0" y="398"/>
                  </a:lnTo>
                  <a:lnTo>
                    <a:pt x="53" y="322"/>
                  </a:lnTo>
                  <a:lnTo>
                    <a:pt x="41" y="28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927" name="Freeform 39"/>
            <p:cNvSpPr>
              <a:spLocks noChangeAspect="1"/>
            </p:cNvSpPr>
            <p:nvPr/>
          </p:nvSpPr>
          <p:spPr bwMode="auto">
            <a:xfrm>
              <a:off x="4578" y="1244"/>
              <a:ext cx="151" cy="8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63" y="37"/>
                </a:cxn>
                <a:cxn ang="0">
                  <a:pos x="124" y="0"/>
                </a:cxn>
                <a:cxn ang="0">
                  <a:pos x="134" y="1"/>
                </a:cxn>
                <a:cxn ang="0">
                  <a:pos x="152" y="3"/>
                </a:cxn>
                <a:cxn ang="0">
                  <a:pos x="93" y="50"/>
                </a:cxn>
                <a:cxn ang="0">
                  <a:pos x="18" y="91"/>
                </a:cxn>
                <a:cxn ang="0">
                  <a:pos x="0" y="67"/>
                </a:cxn>
              </a:cxnLst>
              <a:rect l="0" t="0" r="r" b="b"/>
              <a:pathLst>
                <a:path w="152" h="91">
                  <a:moveTo>
                    <a:pt x="0" y="67"/>
                  </a:moveTo>
                  <a:lnTo>
                    <a:pt x="63" y="37"/>
                  </a:lnTo>
                  <a:lnTo>
                    <a:pt x="124" y="0"/>
                  </a:lnTo>
                  <a:lnTo>
                    <a:pt x="134" y="1"/>
                  </a:lnTo>
                  <a:lnTo>
                    <a:pt x="152" y="3"/>
                  </a:lnTo>
                  <a:lnTo>
                    <a:pt x="93" y="50"/>
                  </a:lnTo>
                  <a:lnTo>
                    <a:pt x="18" y="91"/>
                  </a:lnTo>
                  <a:lnTo>
                    <a:pt x="0" y="6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7928" name="Freeform 40"/>
          <p:cNvSpPr>
            <a:spLocks noChangeAspect="1"/>
          </p:cNvSpPr>
          <p:nvPr/>
        </p:nvSpPr>
        <p:spPr bwMode="auto">
          <a:xfrm>
            <a:off x="7968298" y="1721485"/>
            <a:ext cx="282575" cy="5080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51"/>
              </a:cxn>
              <a:cxn ang="0">
                <a:pos x="37" y="118"/>
              </a:cxn>
              <a:cxn ang="0">
                <a:pos x="15" y="136"/>
              </a:cxn>
              <a:cxn ang="0">
                <a:pos x="24" y="289"/>
              </a:cxn>
              <a:cxn ang="0">
                <a:pos x="115" y="267"/>
              </a:cxn>
              <a:cxn ang="0">
                <a:pos x="138" y="267"/>
              </a:cxn>
              <a:cxn ang="0">
                <a:pos x="152" y="250"/>
              </a:cxn>
              <a:cxn ang="0">
                <a:pos x="152" y="222"/>
              </a:cxn>
              <a:cxn ang="0">
                <a:pos x="162" y="204"/>
              </a:cxn>
              <a:cxn ang="0">
                <a:pos x="112" y="182"/>
              </a:cxn>
              <a:cxn ang="0">
                <a:pos x="46" y="14"/>
              </a:cxn>
              <a:cxn ang="0">
                <a:pos x="34" y="0"/>
              </a:cxn>
            </a:cxnLst>
            <a:rect l="0" t="0" r="r" b="b"/>
            <a:pathLst>
              <a:path w="162" h="289">
                <a:moveTo>
                  <a:pt x="34" y="0"/>
                </a:moveTo>
                <a:lnTo>
                  <a:pt x="0" y="51"/>
                </a:lnTo>
                <a:lnTo>
                  <a:pt x="37" y="118"/>
                </a:lnTo>
                <a:lnTo>
                  <a:pt x="15" y="136"/>
                </a:lnTo>
                <a:lnTo>
                  <a:pt x="24" y="289"/>
                </a:lnTo>
                <a:lnTo>
                  <a:pt x="115" y="267"/>
                </a:lnTo>
                <a:lnTo>
                  <a:pt x="138" y="267"/>
                </a:lnTo>
                <a:lnTo>
                  <a:pt x="152" y="250"/>
                </a:lnTo>
                <a:lnTo>
                  <a:pt x="152" y="222"/>
                </a:lnTo>
                <a:lnTo>
                  <a:pt x="162" y="204"/>
                </a:lnTo>
                <a:lnTo>
                  <a:pt x="112" y="182"/>
                </a:lnTo>
                <a:lnTo>
                  <a:pt x="46" y="14"/>
                </a:lnTo>
                <a:lnTo>
                  <a:pt x="34" y="0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29" name="Freeform 41"/>
          <p:cNvSpPr>
            <a:spLocks noChangeAspect="1"/>
          </p:cNvSpPr>
          <p:nvPr/>
        </p:nvSpPr>
        <p:spPr bwMode="auto">
          <a:xfrm>
            <a:off x="5332413" y="4448175"/>
            <a:ext cx="849313" cy="690562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45" y="0"/>
              </a:cxn>
              <a:cxn ang="0">
                <a:pos x="288" y="81"/>
              </a:cxn>
              <a:cxn ang="0">
                <a:pos x="251" y="176"/>
              </a:cxn>
              <a:cxn ang="0">
                <a:pos x="239" y="219"/>
              </a:cxn>
              <a:cxn ang="0">
                <a:pos x="403" y="201"/>
              </a:cxn>
              <a:cxn ang="0">
                <a:pos x="413" y="264"/>
              </a:cxn>
              <a:cxn ang="0">
                <a:pos x="364" y="258"/>
              </a:cxn>
              <a:cxn ang="0">
                <a:pos x="342" y="285"/>
              </a:cxn>
              <a:cxn ang="0">
                <a:pos x="367" y="303"/>
              </a:cxn>
              <a:cxn ang="0">
                <a:pos x="412" y="282"/>
              </a:cxn>
              <a:cxn ang="0">
                <a:pos x="413" y="312"/>
              </a:cxn>
              <a:cxn ang="0">
                <a:pos x="440" y="286"/>
              </a:cxn>
              <a:cxn ang="0">
                <a:pos x="458" y="286"/>
              </a:cxn>
              <a:cxn ang="0">
                <a:pos x="437" y="339"/>
              </a:cxn>
              <a:cxn ang="0">
                <a:pos x="477" y="347"/>
              </a:cxn>
              <a:cxn ang="0">
                <a:pos x="489" y="376"/>
              </a:cxn>
              <a:cxn ang="0">
                <a:pos x="471" y="385"/>
              </a:cxn>
              <a:cxn ang="0">
                <a:pos x="446" y="367"/>
              </a:cxn>
              <a:cxn ang="0">
                <a:pos x="398" y="353"/>
              </a:cxn>
              <a:cxn ang="0">
                <a:pos x="409" y="388"/>
              </a:cxn>
              <a:cxn ang="0">
                <a:pos x="385" y="392"/>
              </a:cxn>
              <a:cxn ang="0">
                <a:pos x="365" y="361"/>
              </a:cxn>
              <a:cxn ang="0">
                <a:pos x="354" y="380"/>
              </a:cxn>
              <a:cxn ang="0">
                <a:pos x="282" y="380"/>
              </a:cxn>
              <a:cxn ang="0">
                <a:pos x="282" y="361"/>
              </a:cxn>
              <a:cxn ang="0">
                <a:pos x="255" y="339"/>
              </a:cxn>
              <a:cxn ang="0">
                <a:pos x="201" y="336"/>
              </a:cxn>
              <a:cxn ang="0">
                <a:pos x="246" y="361"/>
              </a:cxn>
              <a:cxn ang="0">
                <a:pos x="184" y="374"/>
              </a:cxn>
              <a:cxn ang="0">
                <a:pos x="85" y="356"/>
              </a:cxn>
              <a:cxn ang="0">
                <a:pos x="48" y="361"/>
              </a:cxn>
              <a:cxn ang="0">
                <a:pos x="61" y="230"/>
              </a:cxn>
              <a:cxn ang="0">
                <a:pos x="2" y="125"/>
              </a:cxn>
              <a:cxn ang="0">
                <a:pos x="0" y="9"/>
              </a:cxn>
            </a:cxnLst>
            <a:rect l="0" t="0" r="r" b="b"/>
            <a:pathLst>
              <a:path w="489" h="392">
                <a:moveTo>
                  <a:pt x="0" y="9"/>
                </a:moveTo>
                <a:lnTo>
                  <a:pt x="245" y="0"/>
                </a:lnTo>
                <a:lnTo>
                  <a:pt x="288" y="81"/>
                </a:lnTo>
                <a:lnTo>
                  <a:pt x="251" y="176"/>
                </a:lnTo>
                <a:lnTo>
                  <a:pt x="239" y="219"/>
                </a:lnTo>
                <a:lnTo>
                  <a:pt x="403" y="201"/>
                </a:lnTo>
                <a:lnTo>
                  <a:pt x="413" y="264"/>
                </a:lnTo>
                <a:lnTo>
                  <a:pt x="364" y="258"/>
                </a:lnTo>
                <a:lnTo>
                  <a:pt x="342" y="285"/>
                </a:lnTo>
                <a:lnTo>
                  <a:pt x="367" y="303"/>
                </a:lnTo>
                <a:lnTo>
                  <a:pt x="412" y="282"/>
                </a:lnTo>
                <a:lnTo>
                  <a:pt x="413" y="312"/>
                </a:lnTo>
                <a:lnTo>
                  <a:pt x="440" y="286"/>
                </a:lnTo>
                <a:lnTo>
                  <a:pt x="458" y="286"/>
                </a:lnTo>
                <a:lnTo>
                  <a:pt x="437" y="339"/>
                </a:lnTo>
                <a:lnTo>
                  <a:pt x="477" y="347"/>
                </a:lnTo>
                <a:lnTo>
                  <a:pt x="489" y="376"/>
                </a:lnTo>
                <a:lnTo>
                  <a:pt x="471" y="385"/>
                </a:lnTo>
                <a:lnTo>
                  <a:pt x="446" y="367"/>
                </a:lnTo>
                <a:lnTo>
                  <a:pt x="398" y="353"/>
                </a:lnTo>
                <a:lnTo>
                  <a:pt x="409" y="388"/>
                </a:lnTo>
                <a:lnTo>
                  <a:pt x="385" y="392"/>
                </a:lnTo>
                <a:lnTo>
                  <a:pt x="365" y="361"/>
                </a:lnTo>
                <a:lnTo>
                  <a:pt x="354" y="380"/>
                </a:lnTo>
                <a:lnTo>
                  <a:pt x="282" y="380"/>
                </a:lnTo>
                <a:lnTo>
                  <a:pt x="282" y="361"/>
                </a:lnTo>
                <a:lnTo>
                  <a:pt x="255" y="339"/>
                </a:lnTo>
                <a:lnTo>
                  <a:pt x="201" y="336"/>
                </a:lnTo>
                <a:lnTo>
                  <a:pt x="246" y="361"/>
                </a:lnTo>
                <a:lnTo>
                  <a:pt x="184" y="374"/>
                </a:lnTo>
                <a:lnTo>
                  <a:pt x="85" y="356"/>
                </a:lnTo>
                <a:lnTo>
                  <a:pt x="48" y="361"/>
                </a:lnTo>
                <a:lnTo>
                  <a:pt x="61" y="230"/>
                </a:lnTo>
                <a:lnTo>
                  <a:pt x="2" y="125"/>
                </a:lnTo>
                <a:lnTo>
                  <a:pt x="0" y="9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0" name="Freeform 42"/>
          <p:cNvSpPr>
            <a:spLocks noChangeAspect="1"/>
          </p:cNvSpPr>
          <p:nvPr/>
        </p:nvSpPr>
        <p:spPr bwMode="auto">
          <a:xfrm>
            <a:off x="6745288" y="3452813"/>
            <a:ext cx="1223963" cy="544512"/>
          </a:xfrm>
          <a:custGeom>
            <a:avLst/>
            <a:gdLst/>
            <a:ahLst/>
            <a:cxnLst>
              <a:cxn ang="0">
                <a:pos x="24" y="228"/>
              </a:cxn>
              <a:cxn ang="0">
                <a:pos x="0" y="294"/>
              </a:cxn>
              <a:cxn ang="0">
                <a:pos x="91" y="285"/>
              </a:cxn>
              <a:cxn ang="0">
                <a:pos x="127" y="255"/>
              </a:cxn>
              <a:cxn ang="0">
                <a:pos x="251" y="222"/>
              </a:cxn>
              <a:cxn ang="0">
                <a:pos x="285" y="240"/>
              </a:cxn>
              <a:cxn ang="0">
                <a:pos x="367" y="228"/>
              </a:cxn>
              <a:cxn ang="0">
                <a:pos x="367" y="233"/>
              </a:cxn>
              <a:cxn ang="0">
                <a:pos x="489" y="308"/>
              </a:cxn>
              <a:cxn ang="0">
                <a:pos x="561" y="286"/>
              </a:cxn>
              <a:cxn ang="0">
                <a:pos x="601" y="201"/>
              </a:cxn>
              <a:cxn ang="0">
                <a:pos x="671" y="177"/>
              </a:cxn>
              <a:cxn ang="0">
                <a:pos x="704" y="115"/>
              </a:cxn>
              <a:cxn ang="0">
                <a:pos x="702" y="39"/>
              </a:cxn>
              <a:cxn ang="0">
                <a:pos x="693" y="101"/>
              </a:cxn>
              <a:cxn ang="0">
                <a:pos x="655" y="155"/>
              </a:cxn>
              <a:cxn ang="0">
                <a:pos x="640" y="151"/>
              </a:cxn>
              <a:cxn ang="0">
                <a:pos x="587" y="165"/>
              </a:cxn>
              <a:cxn ang="0">
                <a:pos x="587" y="148"/>
              </a:cxn>
              <a:cxn ang="0">
                <a:pos x="640" y="130"/>
              </a:cxn>
              <a:cxn ang="0">
                <a:pos x="592" y="124"/>
              </a:cxn>
              <a:cxn ang="0">
                <a:pos x="646" y="107"/>
              </a:cxn>
              <a:cxn ang="0">
                <a:pos x="666" y="116"/>
              </a:cxn>
              <a:cxn ang="0">
                <a:pos x="677" y="57"/>
              </a:cxn>
              <a:cxn ang="0">
                <a:pos x="663" y="43"/>
              </a:cxn>
              <a:cxn ang="0">
                <a:pos x="599" y="67"/>
              </a:cxn>
              <a:cxn ang="0">
                <a:pos x="601" y="31"/>
              </a:cxn>
              <a:cxn ang="0">
                <a:pos x="628" y="40"/>
              </a:cxn>
              <a:cxn ang="0">
                <a:pos x="663" y="13"/>
              </a:cxn>
              <a:cxn ang="0">
                <a:pos x="644" y="0"/>
              </a:cxn>
              <a:cxn ang="0">
                <a:pos x="434" y="48"/>
              </a:cxn>
              <a:cxn ang="0">
                <a:pos x="176" y="100"/>
              </a:cxn>
              <a:cxn ang="0">
                <a:pos x="58" y="227"/>
              </a:cxn>
              <a:cxn ang="0">
                <a:pos x="24" y="228"/>
              </a:cxn>
            </a:cxnLst>
            <a:rect l="0" t="0" r="r" b="b"/>
            <a:pathLst>
              <a:path w="704" h="308">
                <a:moveTo>
                  <a:pt x="24" y="228"/>
                </a:moveTo>
                <a:lnTo>
                  <a:pt x="0" y="294"/>
                </a:lnTo>
                <a:lnTo>
                  <a:pt x="91" y="285"/>
                </a:lnTo>
                <a:lnTo>
                  <a:pt x="127" y="255"/>
                </a:lnTo>
                <a:lnTo>
                  <a:pt x="251" y="222"/>
                </a:lnTo>
                <a:lnTo>
                  <a:pt x="285" y="240"/>
                </a:lnTo>
                <a:lnTo>
                  <a:pt x="367" y="228"/>
                </a:lnTo>
                <a:lnTo>
                  <a:pt x="367" y="233"/>
                </a:lnTo>
                <a:lnTo>
                  <a:pt x="489" y="308"/>
                </a:lnTo>
                <a:lnTo>
                  <a:pt x="561" y="286"/>
                </a:lnTo>
                <a:lnTo>
                  <a:pt x="601" y="201"/>
                </a:lnTo>
                <a:lnTo>
                  <a:pt x="671" y="177"/>
                </a:lnTo>
                <a:lnTo>
                  <a:pt x="704" y="115"/>
                </a:lnTo>
                <a:lnTo>
                  <a:pt x="702" y="39"/>
                </a:lnTo>
                <a:lnTo>
                  <a:pt x="693" y="101"/>
                </a:lnTo>
                <a:lnTo>
                  <a:pt x="655" y="155"/>
                </a:lnTo>
                <a:lnTo>
                  <a:pt x="640" y="151"/>
                </a:lnTo>
                <a:lnTo>
                  <a:pt x="587" y="165"/>
                </a:lnTo>
                <a:lnTo>
                  <a:pt x="587" y="148"/>
                </a:lnTo>
                <a:lnTo>
                  <a:pt x="640" y="130"/>
                </a:lnTo>
                <a:lnTo>
                  <a:pt x="592" y="124"/>
                </a:lnTo>
                <a:lnTo>
                  <a:pt x="646" y="107"/>
                </a:lnTo>
                <a:lnTo>
                  <a:pt x="666" y="116"/>
                </a:lnTo>
                <a:lnTo>
                  <a:pt x="677" y="57"/>
                </a:lnTo>
                <a:lnTo>
                  <a:pt x="663" y="43"/>
                </a:lnTo>
                <a:lnTo>
                  <a:pt x="599" y="67"/>
                </a:lnTo>
                <a:lnTo>
                  <a:pt x="601" y="31"/>
                </a:lnTo>
                <a:lnTo>
                  <a:pt x="628" y="40"/>
                </a:lnTo>
                <a:lnTo>
                  <a:pt x="663" y="13"/>
                </a:lnTo>
                <a:lnTo>
                  <a:pt x="644" y="0"/>
                </a:lnTo>
                <a:lnTo>
                  <a:pt x="434" y="48"/>
                </a:lnTo>
                <a:lnTo>
                  <a:pt x="176" y="100"/>
                </a:lnTo>
                <a:lnTo>
                  <a:pt x="58" y="227"/>
                </a:lnTo>
                <a:lnTo>
                  <a:pt x="24" y="228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1" name="Freeform 43"/>
          <p:cNvSpPr>
            <a:spLocks noChangeAspect="1"/>
          </p:cNvSpPr>
          <p:nvPr/>
        </p:nvSpPr>
        <p:spPr bwMode="auto">
          <a:xfrm>
            <a:off x="4910138" y="2579688"/>
            <a:ext cx="833438" cy="552450"/>
          </a:xfrm>
          <a:custGeom>
            <a:avLst/>
            <a:gdLst/>
            <a:ahLst/>
            <a:cxnLst>
              <a:cxn ang="0">
                <a:pos x="7" y="16"/>
              </a:cxn>
              <a:cxn ang="0">
                <a:pos x="0" y="71"/>
              </a:cxn>
              <a:cxn ang="0">
                <a:pos x="10" y="129"/>
              </a:cxn>
              <a:cxn ang="0">
                <a:pos x="55" y="249"/>
              </a:cxn>
              <a:cxn ang="0">
                <a:pos x="80" y="313"/>
              </a:cxn>
              <a:cxn ang="0">
                <a:pos x="363" y="298"/>
              </a:cxn>
              <a:cxn ang="0">
                <a:pos x="410" y="313"/>
              </a:cxn>
              <a:cxn ang="0">
                <a:pos x="438" y="252"/>
              </a:cxn>
              <a:cxn ang="0">
                <a:pos x="428" y="208"/>
              </a:cxn>
              <a:cxn ang="0">
                <a:pos x="475" y="200"/>
              </a:cxn>
              <a:cxn ang="0">
                <a:pos x="481" y="131"/>
              </a:cxn>
              <a:cxn ang="0">
                <a:pos x="453" y="101"/>
              </a:cxn>
              <a:cxn ang="0">
                <a:pos x="404" y="71"/>
              </a:cxn>
              <a:cxn ang="0">
                <a:pos x="414" y="30"/>
              </a:cxn>
              <a:cxn ang="0">
                <a:pos x="393" y="0"/>
              </a:cxn>
              <a:cxn ang="0">
                <a:pos x="287" y="4"/>
              </a:cxn>
              <a:cxn ang="0">
                <a:pos x="180" y="9"/>
              </a:cxn>
              <a:cxn ang="0">
                <a:pos x="7" y="16"/>
              </a:cxn>
            </a:cxnLst>
            <a:rect l="0" t="0" r="r" b="b"/>
            <a:pathLst>
              <a:path w="481" h="313">
                <a:moveTo>
                  <a:pt x="7" y="16"/>
                </a:moveTo>
                <a:lnTo>
                  <a:pt x="0" y="71"/>
                </a:lnTo>
                <a:lnTo>
                  <a:pt x="10" y="129"/>
                </a:lnTo>
                <a:lnTo>
                  <a:pt x="55" y="249"/>
                </a:lnTo>
                <a:lnTo>
                  <a:pt x="80" y="313"/>
                </a:lnTo>
                <a:lnTo>
                  <a:pt x="363" y="298"/>
                </a:lnTo>
                <a:lnTo>
                  <a:pt x="410" y="313"/>
                </a:lnTo>
                <a:lnTo>
                  <a:pt x="438" y="252"/>
                </a:lnTo>
                <a:lnTo>
                  <a:pt x="428" y="208"/>
                </a:lnTo>
                <a:lnTo>
                  <a:pt x="475" y="200"/>
                </a:lnTo>
                <a:lnTo>
                  <a:pt x="481" y="131"/>
                </a:lnTo>
                <a:lnTo>
                  <a:pt x="453" y="101"/>
                </a:lnTo>
                <a:lnTo>
                  <a:pt x="404" y="71"/>
                </a:lnTo>
                <a:lnTo>
                  <a:pt x="414" y="30"/>
                </a:lnTo>
                <a:lnTo>
                  <a:pt x="393" y="0"/>
                </a:lnTo>
                <a:lnTo>
                  <a:pt x="287" y="4"/>
                </a:lnTo>
                <a:lnTo>
                  <a:pt x="180" y="9"/>
                </a:lnTo>
                <a:lnTo>
                  <a:pt x="7" y="16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2" name="Freeform 44"/>
          <p:cNvSpPr>
            <a:spLocks noChangeAspect="1"/>
          </p:cNvSpPr>
          <p:nvPr/>
        </p:nvSpPr>
        <p:spPr bwMode="auto">
          <a:xfrm>
            <a:off x="8016875" y="1258888"/>
            <a:ext cx="542925" cy="801687"/>
          </a:xfrm>
          <a:custGeom>
            <a:avLst/>
            <a:gdLst/>
            <a:ahLst/>
            <a:cxnLst>
              <a:cxn ang="0">
                <a:pos x="73" y="15"/>
              </a:cxn>
              <a:cxn ang="0">
                <a:pos x="27" y="103"/>
              </a:cxn>
              <a:cxn ang="0">
                <a:pos x="49" y="136"/>
              </a:cxn>
              <a:cxn ang="0">
                <a:pos x="27" y="176"/>
              </a:cxn>
              <a:cxn ang="0">
                <a:pos x="40" y="189"/>
              </a:cxn>
              <a:cxn ang="0">
                <a:pos x="31" y="216"/>
              </a:cxn>
              <a:cxn ang="0">
                <a:pos x="31" y="261"/>
              </a:cxn>
              <a:cxn ang="0">
                <a:pos x="0" y="277"/>
              </a:cxn>
              <a:cxn ang="0">
                <a:pos x="12" y="291"/>
              </a:cxn>
              <a:cxn ang="0">
                <a:pos x="78" y="457"/>
              </a:cxn>
              <a:cxn ang="0">
                <a:pos x="130" y="478"/>
              </a:cxn>
              <a:cxn ang="0">
                <a:pos x="127" y="444"/>
              </a:cxn>
              <a:cxn ang="0">
                <a:pos x="152" y="417"/>
              </a:cxn>
              <a:cxn ang="0">
                <a:pos x="143" y="389"/>
              </a:cxn>
              <a:cxn ang="0">
                <a:pos x="207" y="355"/>
              </a:cxn>
              <a:cxn ang="0">
                <a:pos x="210" y="308"/>
              </a:cxn>
              <a:cxn ang="0">
                <a:pos x="248" y="305"/>
              </a:cxn>
              <a:cxn ang="0">
                <a:pos x="277" y="270"/>
              </a:cxn>
              <a:cxn ang="0">
                <a:pos x="313" y="246"/>
              </a:cxn>
              <a:cxn ang="0">
                <a:pos x="313" y="216"/>
              </a:cxn>
              <a:cxn ang="0">
                <a:pos x="264" y="207"/>
              </a:cxn>
              <a:cxn ang="0">
                <a:pos x="255" y="174"/>
              </a:cxn>
              <a:cxn ang="0">
                <a:pos x="206" y="170"/>
              </a:cxn>
              <a:cxn ang="0">
                <a:pos x="166" y="28"/>
              </a:cxn>
              <a:cxn ang="0">
                <a:pos x="148" y="0"/>
              </a:cxn>
              <a:cxn ang="0">
                <a:pos x="98" y="12"/>
              </a:cxn>
              <a:cxn ang="0">
                <a:pos x="90" y="25"/>
              </a:cxn>
              <a:cxn ang="0">
                <a:pos x="73" y="15"/>
              </a:cxn>
            </a:cxnLst>
            <a:rect l="0" t="0" r="r" b="b"/>
            <a:pathLst>
              <a:path w="313" h="478">
                <a:moveTo>
                  <a:pt x="73" y="15"/>
                </a:moveTo>
                <a:lnTo>
                  <a:pt x="27" y="103"/>
                </a:lnTo>
                <a:lnTo>
                  <a:pt x="49" y="136"/>
                </a:lnTo>
                <a:lnTo>
                  <a:pt x="27" y="176"/>
                </a:lnTo>
                <a:lnTo>
                  <a:pt x="40" y="189"/>
                </a:lnTo>
                <a:lnTo>
                  <a:pt x="31" y="216"/>
                </a:lnTo>
                <a:lnTo>
                  <a:pt x="31" y="261"/>
                </a:lnTo>
                <a:lnTo>
                  <a:pt x="0" y="277"/>
                </a:lnTo>
                <a:lnTo>
                  <a:pt x="12" y="291"/>
                </a:lnTo>
                <a:lnTo>
                  <a:pt x="78" y="457"/>
                </a:lnTo>
                <a:lnTo>
                  <a:pt x="130" y="478"/>
                </a:lnTo>
                <a:lnTo>
                  <a:pt x="127" y="444"/>
                </a:lnTo>
                <a:lnTo>
                  <a:pt x="152" y="417"/>
                </a:lnTo>
                <a:lnTo>
                  <a:pt x="143" y="389"/>
                </a:lnTo>
                <a:lnTo>
                  <a:pt x="207" y="355"/>
                </a:lnTo>
                <a:lnTo>
                  <a:pt x="210" y="308"/>
                </a:lnTo>
                <a:lnTo>
                  <a:pt x="248" y="305"/>
                </a:lnTo>
                <a:lnTo>
                  <a:pt x="277" y="270"/>
                </a:lnTo>
                <a:lnTo>
                  <a:pt x="313" y="246"/>
                </a:lnTo>
                <a:lnTo>
                  <a:pt x="313" y="216"/>
                </a:lnTo>
                <a:lnTo>
                  <a:pt x="264" y="207"/>
                </a:lnTo>
                <a:lnTo>
                  <a:pt x="255" y="174"/>
                </a:lnTo>
                <a:lnTo>
                  <a:pt x="206" y="170"/>
                </a:lnTo>
                <a:lnTo>
                  <a:pt x="166" y="28"/>
                </a:lnTo>
                <a:lnTo>
                  <a:pt x="148" y="0"/>
                </a:lnTo>
                <a:lnTo>
                  <a:pt x="98" y="12"/>
                </a:lnTo>
                <a:lnTo>
                  <a:pt x="90" y="25"/>
                </a:lnTo>
                <a:lnTo>
                  <a:pt x="73" y="15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3" name="Freeform 45"/>
          <p:cNvSpPr>
            <a:spLocks noChangeAspect="1"/>
          </p:cNvSpPr>
          <p:nvPr/>
        </p:nvSpPr>
        <p:spPr bwMode="auto">
          <a:xfrm>
            <a:off x="7005638" y="2457450"/>
            <a:ext cx="820738" cy="547687"/>
          </a:xfrm>
          <a:custGeom>
            <a:avLst/>
            <a:gdLst/>
            <a:ahLst/>
            <a:cxnLst>
              <a:cxn ang="0">
                <a:pos x="43" y="45"/>
              </a:cxn>
              <a:cxn ang="0">
                <a:pos x="0" y="87"/>
              </a:cxn>
              <a:cxn ang="0">
                <a:pos x="24" y="237"/>
              </a:cxn>
              <a:cxn ang="0">
                <a:pos x="43" y="310"/>
              </a:cxn>
              <a:cxn ang="0">
                <a:pos x="124" y="304"/>
              </a:cxn>
              <a:cxn ang="0">
                <a:pos x="422" y="248"/>
              </a:cxn>
              <a:cxn ang="0">
                <a:pos x="443" y="239"/>
              </a:cxn>
              <a:cxn ang="0">
                <a:pos x="473" y="169"/>
              </a:cxn>
              <a:cxn ang="0">
                <a:pos x="428" y="130"/>
              </a:cxn>
              <a:cxn ang="0">
                <a:pos x="452" y="41"/>
              </a:cxn>
              <a:cxn ang="0">
                <a:pos x="418" y="32"/>
              </a:cxn>
              <a:cxn ang="0">
                <a:pos x="418" y="9"/>
              </a:cxn>
              <a:cxn ang="0">
                <a:pos x="403" y="0"/>
              </a:cxn>
              <a:cxn ang="0">
                <a:pos x="57" y="64"/>
              </a:cxn>
              <a:cxn ang="0">
                <a:pos x="43" y="45"/>
              </a:cxn>
            </a:cxnLst>
            <a:rect l="0" t="0" r="r" b="b"/>
            <a:pathLst>
              <a:path w="473" h="310">
                <a:moveTo>
                  <a:pt x="43" y="45"/>
                </a:moveTo>
                <a:lnTo>
                  <a:pt x="0" y="87"/>
                </a:lnTo>
                <a:lnTo>
                  <a:pt x="24" y="237"/>
                </a:lnTo>
                <a:lnTo>
                  <a:pt x="43" y="310"/>
                </a:lnTo>
                <a:lnTo>
                  <a:pt x="124" y="304"/>
                </a:lnTo>
                <a:lnTo>
                  <a:pt x="422" y="248"/>
                </a:lnTo>
                <a:lnTo>
                  <a:pt x="443" y="239"/>
                </a:lnTo>
                <a:lnTo>
                  <a:pt x="473" y="169"/>
                </a:lnTo>
                <a:lnTo>
                  <a:pt x="428" y="130"/>
                </a:lnTo>
                <a:lnTo>
                  <a:pt x="452" y="41"/>
                </a:lnTo>
                <a:lnTo>
                  <a:pt x="418" y="32"/>
                </a:lnTo>
                <a:lnTo>
                  <a:pt x="418" y="9"/>
                </a:lnTo>
                <a:lnTo>
                  <a:pt x="403" y="0"/>
                </a:lnTo>
                <a:lnTo>
                  <a:pt x="57" y="64"/>
                </a:lnTo>
                <a:lnTo>
                  <a:pt x="43" y="45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4" name="Freeform 46"/>
          <p:cNvSpPr>
            <a:spLocks noChangeAspect="1"/>
          </p:cNvSpPr>
          <p:nvPr/>
        </p:nvSpPr>
        <p:spPr bwMode="auto">
          <a:xfrm>
            <a:off x="7780338" y="1797050"/>
            <a:ext cx="242888" cy="455612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02" y="0"/>
              </a:cxn>
              <a:cxn ang="0">
                <a:pos x="139" y="70"/>
              </a:cxn>
              <a:cxn ang="0">
                <a:pos x="120" y="88"/>
              </a:cxn>
              <a:cxn ang="0">
                <a:pos x="127" y="243"/>
              </a:cxn>
              <a:cxn ang="0">
                <a:pos x="69" y="257"/>
              </a:cxn>
              <a:cxn ang="0">
                <a:pos x="41" y="193"/>
              </a:cxn>
              <a:cxn ang="0">
                <a:pos x="39" y="117"/>
              </a:cxn>
              <a:cxn ang="0">
                <a:pos x="14" y="94"/>
              </a:cxn>
              <a:cxn ang="0">
                <a:pos x="0" y="27"/>
              </a:cxn>
            </a:cxnLst>
            <a:rect l="0" t="0" r="r" b="b"/>
            <a:pathLst>
              <a:path w="139" h="257">
                <a:moveTo>
                  <a:pt x="0" y="27"/>
                </a:moveTo>
                <a:lnTo>
                  <a:pt x="102" y="0"/>
                </a:lnTo>
                <a:lnTo>
                  <a:pt x="139" y="70"/>
                </a:lnTo>
                <a:lnTo>
                  <a:pt x="120" y="88"/>
                </a:lnTo>
                <a:lnTo>
                  <a:pt x="127" y="243"/>
                </a:lnTo>
                <a:lnTo>
                  <a:pt x="69" y="257"/>
                </a:lnTo>
                <a:lnTo>
                  <a:pt x="41" y="193"/>
                </a:lnTo>
                <a:lnTo>
                  <a:pt x="39" y="117"/>
                </a:lnTo>
                <a:lnTo>
                  <a:pt x="14" y="94"/>
                </a:lnTo>
                <a:lnTo>
                  <a:pt x="0" y="27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5" name="Freeform 47"/>
          <p:cNvSpPr>
            <a:spLocks noChangeAspect="1"/>
          </p:cNvSpPr>
          <p:nvPr/>
        </p:nvSpPr>
        <p:spPr bwMode="auto">
          <a:xfrm>
            <a:off x="8121650" y="2309813"/>
            <a:ext cx="133350" cy="1158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32" y="0"/>
              </a:cxn>
              <a:cxn ang="0">
                <a:pos x="77" y="33"/>
              </a:cxn>
              <a:cxn ang="0">
                <a:pos x="68" y="42"/>
              </a:cxn>
              <a:cxn ang="0">
                <a:pos x="46" y="42"/>
              </a:cxn>
              <a:cxn ang="0">
                <a:pos x="35" y="64"/>
              </a:cxn>
              <a:cxn ang="0">
                <a:pos x="0" y="10"/>
              </a:cxn>
            </a:cxnLst>
            <a:rect l="0" t="0" r="r" b="b"/>
            <a:pathLst>
              <a:path w="77" h="64">
                <a:moveTo>
                  <a:pt x="0" y="10"/>
                </a:moveTo>
                <a:lnTo>
                  <a:pt x="32" y="0"/>
                </a:lnTo>
                <a:lnTo>
                  <a:pt x="77" y="33"/>
                </a:lnTo>
                <a:lnTo>
                  <a:pt x="68" y="42"/>
                </a:lnTo>
                <a:lnTo>
                  <a:pt x="46" y="42"/>
                </a:lnTo>
                <a:lnTo>
                  <a:pt x="35" y="64"/>
                </a:lnTo>
                <a:lnTo>
                  <a:pt x="0" y="10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6" name="Freeform 48"/>
          <p:cNvSpPr>
            <a:spLocks noChangeAspect="1"/>
          </p:cNvSpPr>
          <p:nvPr/>
        </p:nvSpPr>
        <p:spPr bwMode="auto">
          <a:xfrm>
            <a:off x="5230813" y="3811588"/>
            <a:ext cx="696913" cy="6604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58" y="15"/>
              </a:cxn>
              <a:cxn ang="0">
                <a:pos x="353" y="0"/>
              </a:cxn>
              <a:cxn ang="0">
                <a:pos x="343" y="49"/>
              </a:cxn>
              <a:cxn ang="0">
                <a:pos x="386" y="38"/>
              </a:cxn>
              <a:cxn ang="0">
                <a:pos x="401" y="71"/>
              </a:cxn>
              <a:cxn ang="0">
                <a:pos x="356" y="101"/>
              </a:cxn>
              <a:cxn ang="0">
                <a:pos x="367" y="153"/>
              </a:cxn>
              <a:cxn ang="0">
                <a:pos x="321" y="240"/>
              </a:cxn>
              <a:cxn ang="0">
                <a:pos x="286" y="293"/>
              </a:cxn>
              <a:cxn ang="0">
                <a:pos x="306" y="362"/>
              </a:cxn>
              <a:cxn ang="0">
                <a:pos x="58" y="374"/>
              </a:cxn>
              <a:cxn ang="0">
                <a:pos x="57" y="332"/>
              </a:cxn>
              <a:cxn ang="0">
                <a:pos x="8" y="323"/>
              </a:cxn>
              <a:cxn ang="0">
                <a:pos x="8" y="101"/>
              </a:cxn>
              <a:cxn ang="0">
                <a:pos x="0" y="34"/>
              </a:cxn>
            </a:cxnLst>
            <a:rect l="0" t="0" r="r" b="b"/>
            <a:pathLst>
              <a:path w="401" h="374">
                <a:moveTo>
                  <a:pt x="0" y="34"/>
                </a:moveTo>
                <a:lnTo>
                  <a:pt x="158" y="15"/>
                </a:lnTo>
                <a:lnTo>
                  <a:pt x="353" y="0"/>
                </a:lnTo>
                <a:lnTo>
                  <a:pt x="343" y="49"/>
                </a:lnTo>
                <a:lnTo>
                  <a:pt x="386" y="38"/>
                </a:lnTo>
                <a:lnTo>
                  <a:pt x="401" y="71"/>
                </a:lnTo>
                <a:lnTo>
                  <a:pt x="356" y="101"/>
                </a:lnTo>
                <a:lnTo>
                  <a:pt x="367" y="153"/>
                </a:lnTo>
                <a:lnTo>
                  <a:pt x="321" y="240"/>
                </a:lnTo>
                <a:lnTo>
                  <a:pt x="286" y="293"/>
                </a:lnTo>
                <a:lnTo>
                  <a:pt x="306" y="362"/>
                </a:lnTo>
                <a:lnTo>
                  <a:pt x="58" y="374"/>
                </a:lnTo>
                <a:lnTo>
                  <a:pt x="57" y="332"/>
                </a:lnTo>
                <a:lnTo>
                  <a:pt x="8" y="323"/>
                </a:lnTo>
                <a:lnTo>
                  <a:pt x="8" y="101"/>
                </a:lnTo>
                <a:lnTo>
                  <a:pt x="0" y="34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7" name="Freeform 49"/>
          <p:cNvSpPr>
            <a:spLocks noChangeAspect="1"/>
          </p:cNvSpPr>
          <p:nvPr/>
        </p:nvSpPr>
        <p:spPr bwMode="auto">
          <a:xfrm>
            <a:off x="5918200" y="3243263"/>
            <a:ext cx="1054100" cy="595312"/>
          </a:xfrm>
          <a:custGeom>
            <a:avLst/>
            <a:gdLst/>
            <a:ahLst/>
            <a:cxnLst>
              <a:cxn ang="0">
                <a:pos x="0" y="337"/>
              </a:cxn>
              <a:cxn ang="0">
                <a:pos x="148" y="316"/>
              </a:cxn>
              <a:cxn ang="0">
                <a:pos x="148" y="301"/>
              </a:cxn>
              <a:cxn ang="0">
                <a:pos x="504" y="252"/>
              </a:cxn>
              <a:cxn ang="0">
                <a:pos x="510" y="226"/>
              </a:cxn>
              <a:cxn ang="0">
                <a:pos x="562" y="207"/>
              </a:cxn>
              <a:cxn ang="0">
                <a:pos x="568" y="180"/>
              </a:cxn>
              <a:cxn ang="0">
                <a:pos x="590" y="171"/>
              </a:cxn>
              <a:cxn ang="0">
                <a:pos x="607" y="131"/>
              </a:cxn>
              <a:cxn ang="0">
                <a:pos x="558" y="91"/>
              </a:cxn>
              <a:cxn ang="0">
                <a:pos x="549" y="37"/>
              </a:cxn>
              <a:cxn ang="0">
                <a:pos x="510" y="10"/>
              </a:cxn>
              <a:cxn ang="0">
                <a:pos x="431" y="25"/>
              </a:cxn>
              <a:cxn ang="0">
                <a:pos x="394" y="1"/>
              </a:cxn>
              <a:cxn ang="0">
                <a:pos x="358" y="0"/>
              </a:cxn>
              <a:cxn ang="0">
                <a:pos x="365" y="37"/>
              </a:cxn>
              <a:cxn ang="0">
                <a:pos x="316" y="56"/>
              </a:cxn>
              <a:cxn ang="0">
                <a:pos x="283" y="140"/>
              </a:cxn>
              <a:cxn ang="0">
                <a:pos x="239" y="126"/>
              </a:cxn>
              <a:cxn ang="0">
                <a:pos x="185" y="158"/>
              </a:cxn>
              <a:cxn ang="0">
                <a:pos x="116" y="170"/>
              </a:cxn>
              <a:cxn ang="0">
                <a:pos x="116" y="217"/>
              </a:cxn>
              <a:cxn ang="0">
                <a:pos x="82" y="216"/>
              </a:cxn>
              <a:cxn ang="0">
                <a:pos x="84" y="258"/>
              </a:cxn>
              <a:cxn ang="0">
                <a:pos x="48" y="241"/>
              </a:cxn>
              <a:cxn ang="0">
                <a:pos x="27" y="249"/>
              </a:cxn>
              <a:cxn ang="0">
                <a:pos x="45" y="277"/>
              </a:cxn>
              <a:cxn ang="0">
                <a:pos x="8" y="314"/>
              </a:cxn>
              <a:cxn ang="0">
                <a:pos x="0" y="337"/>
              </a:cxn>
            </a:cxnLst>
            <a:rect l="0" t="0" r="r" b="b"/>
            <a:pathLst>
              <a:path w="607" h="337">
                <a:moveTo>
                  <a:pt x="0" y="337"/>
                </a:moveTo>
                <a:lnTo>
                  <a:pt x="148" y="316"/>
                </a:lnTo>
                <a:lnTo>
                  <a:pt x="148" y="301"/>
                </a:lnTo>
                <a:lnTo>
                  <a:pt x="504" y="252"/>
                </a:lnTo>
                <a:lnTo>
                  <a:pt x="510" y="226"/>
                </a:lnTo>
                <a:lnTo>
                  <a:pt x="562" y="207"/>
                </a:lnTo>
                <a:lnTo>
                  <a:pt x="568" y="180"/>
                </a:lnTo>
                <a:lnTo>
                  <a:pt x="590" y="171"/>
                </a:lnTo>
                <a:lnTo>
                  <a:pt x="607" y="131"/>
                </a:lnTo>
                <a:lnTo>
                  <a:pt x="558" y="91"/>
                </a:lnTo>
                <a:lnTo>
                  <a:pt x="549" y="37"/>
                </a:lnTo>
                <a:lnTo>
                  <a:pt x="510" y="10"/>
                </a:lnTo>
                <a:lnTo>
                  <a:pt x="431" y="25"/>
                </a:lnTo>
                <a:lnTo>
                  <a:pt x="394" y="1"/>
                </a:lnTo>
                <a:lnTo>
                  <a:pt x="358" y="0"/>
                </a:lnTo>
                <a:lnTo>
                  <a:pt x="365" y="37"/>
                </a:lnTo>
                <a:lnTo>
                  <a:pt x="316" y="56"/>
                </a:lnTo>
                <a:lnTo>
                  <a:pt x="283" y="140"/>
                </a:lnTo>
                <a:lnTo>
                  <a:pt x="239" y="126"/>
                </a:lnTo>
                <a:lnTo>
                  <a:pt x="185" y="158"/>
                </a:lnTo>
                <a:lnTo>
                  <a:pt x="116" y="170"/>
                </a:lnTo>
                <a:lnTo>
                  <a:pt x="116" y="217"/>
                </a:lnTo>
                <a:lnTo>
                  <a:pt x="82" y="216"/>
                </a:lnTo>
                <a:lnTo>
                  <a:pt x="84" y="258"/>
                </a:lnTo>
                <a:lnTo>
                  <a:pt x="48" y="241"/>
                </a:lnTo>
                <a:lnTo>
                  <a:pt x="27" y="249"/>
                </a:lnTo>
                <a:lnTo>
                  <a:pt x="45" y="277"/>
                </a:lnTo>
                <a:lnTo>
                  <a:pt x="8" y="314"/>
                </a:lnTo>
                <a:lnTo>
                  <a:pt x="0" y="337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8" name="Freeform 50"/>
          <p:cNvSpPr>
            <a:spLocks noChangeAspect="1"/>
          </p:cNvSpPr>
          <p:nvPr/>
        </p:nvSpPr>
        <p:spPr bwMode="auto">
          <a:xfrm>
            <a:off x="6196013" y="3998913"/>
            <a:ext cx="560388" cy="890587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210" y="0"/>
              </a:cxn>
              <a:cxn ang="0">
                <a:pos x="277" y="232"/>
              </a:cxn>
              <a:cxn ang="0">
                <a:pos x="323" y="270"/>
              </a:cxn>
              <a:cxn ang="0">
                <a:pos x="286" y="338"/>
              </a:cxn>
              <a:cxn ang="0">
                <a:pos x="322" y="404"/>
              </a:cxn>
              <a:cxn ang="0">
                <a:pos x="107" y="428"/>
              </a:cxn>
              <a:cxn ang="0">
                <a:pos x="116" y="484"/>
              </a:cxn>
              <a:cxn ang="0">
                <a:pos x="85" y="504"/>
              </a:cxn>
              <a:cxn ang="0">
                <a:pos x="59" y="432"/>
              </a:cxn>
              <a:cxn ang="0">
                <a:pos x="44" y="490"/>
              </a:cxn>
              <a:cxn ang="0">
                <a:pos x="18" y="484"/>
              </a:cxn>
              <a:cxn ang="0">
                <a:pos x="9" y="426"/>
              </a:cxn>
              <a:cxn ang="0">
                <a:pos x="1" y="375"/>
              </a:cxn>
              <a:cxn ang="0">
                <a:pos x="0" y="25"/>
              </a:cxn>
            </a:cxnLst>
            <a:rect l="0" t="0" r="r" b="b"/>
            <a:pathLst>
              <a:path w="323" h="504">
                <a:moveTo>
                  <a:pt x="0" y="25"/>
                </a:moveTo>
                <a:lnTo>
                  <a:pt x="210" y="0"/>
                </a:lnTo>
                <a:lnTo>
                  <a:pt x="277" y="232"/>
                </a:lnTo>
                <a:lnTo>
                  <a:pt x="323" y="270"/>
                </a:lnTo>
                <a:lnTo>
                  <a:pt x="286" y="338"/>
                </a:lnTo>
                <a:lnTo>
                  <a:pt x="322" y="404"/>
                </a:lnTo>
                <a:lnTo>
                  <a:pt x="107" y="428"/>
                </a:lnTo>
                <a:lnTo>
                  <a:pt x="116" y="484"/>
                </a:lnTo>
                <a:lnTo>
                  <a:pt x="85" y="504"/>
                </a:lnTo>
                <a:lnTo>
                  <a:pt x="59" y="432"/>
                </a:lnTo>
                <a:lnTo>
                  <a:pt x="44" y="490"/>
                </a:lnTo>
                <a:lnTo>
                  <a:pt x="18" y="484"/>
                </a:lnTo>
                <a:lnTo>
                  <a:pt x="9" y="426"/>
                </a:lnTo>
                <a:lnTo>
                  <a:pt x="1" y="375"/>
                </a:lnTo>
                <a:lnTo>
                  <a:pt x="0" y="25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9" name="Freeform 51"/>
          <p:cNvSpPr>
            <a:spLocks noChangeAspect="1"/>
          </p:cNvSpPr>
          <p:nvPr/>
        </p:nvSpPr>
        <p:spPr bwMode="auto">
          <a:xfrm>
            <a:off x="6381750" y="4659313"/>
            <a:ext cx="1327150" cy="915987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210" y="30"/>
              </a:cxn>
              <a:cxn ang="0">
                <a:pos x="233" y="64"/>
              </a:cxn>
              <a:cxn ang="0">
                <a:pos x="458" y="30"/>
              </a:cxn>
              <a:cxn ang="0">
                <a:pos x="496" y="58"/>
              </a:cxn>
              <a:cxn ang="0">
                <a:pos x="496" y="4"/>
              </a:cxn>
              <a:cxn ang="0">
                <a:pos x="493" y="0"/>
              </a:cxn>
              <a:cxn ang="0">
                <a:pos x="538" y="3"/>
              </a:cxn>
              <a:cxn ang="0">
                <a:pos x="586" y="83"/>
              </a:cxn>
              <a:cxn ang="0">
                <a:pos x="662" y="192"/>
              </a:cxn>
              <a:cxn ang="0">
                <a:pos x="699" y="286"/>
              </a:cxn>
              <a:cxn ang="0">
                <a:pos x="756" y="352"/>
              </a:cxn>
              <a:cxn ang="0">
                <a:pos x="765" y="447"/>
              </a:cxn>
              <a:cxn ang="0">
                <a:pos x="747" y="504"/>
              </a:cxn>
              <a:cxn ang="0">
                <a:pos x="666" y="519"/>
              </a:cxn>
              <a:cxn ang="0">
                <a:pos x="653" y="495"/>
              </a:cxn>
              <a:cxn ang="0">
                <a:pos x="596" y="460"/>
              </a:cxn>
              <a:cxn ang="0">
                <a:pos x="578" y="425"/>
              </a:cxn>
              <a:cxn ang="0">
                <a:pos x="563" y="411"/>
              </a:cxn>
              <a:cxn ang="0">
                <a:pos x="554" y="378"/>
              </a:cxn>
              <a:cxn ang="0">
                <a:pos x="541" y="387"/>
              </a:cxn>
              <a:cxn ang="0">
                <a:pos x="496" y="344"/>
              </a:cxn>
              <a:cxn ang="0">
                <a:pos x="507" y="304"/>
              </a:cxn>
              <a:cxn ang="0">
                <a:pos x="496" y="282"/>
              </a:cxn>
              <a:cxn ang="0">
                <a:pos x="483" y="289"/>
              </a:cxn>
              <a:cxn ang="0">
                <a:pos x="484" y="313"/>
              </a:cxn>
              <a:cxn ang="0">
                <a:pos x="470" y="282"/>
              </a:cxn>
              <a:cxn ang="0">
                <a:pos x="471" y="209"/>
              </a:cxn>
              <a:cxn ang="0">
                <a:pos x="443" y="165"/>
              </a:cxn>
              <a:cxn ang="0">
                <a:pos x="371" y="130"/>
              </a:cxn>
              <a:cxn ang="0">
                <a:pos x="335" y="89"/>
              </a:cxn>
              <a:cxn ang="0">
                <a:pos x="295" y="85"/>
              </a:cxn>
              <a:cxn ang="0">
                <a:pos x="279" y="110"/>
              </a:cxn>
              <a:cxn ang="0">
                <a:pos x="219" y="128"/>
              </a:cxn>
              <a:cxn ang="0">
                <a:pos x="185" y="110"/>
              </a:cxn>
              <a:cxn ang="0">
                <a:pos x="167" y="83"/>
              </a:cxn>
              <a:cxn ang="0">
                <a:pos x="55" y="107"/>
              </a:cxn>
              <a:cxn ang="0">
                <a:pos x="31" y="88"/>
              </a:cxn>
              <a:cxn ang="0">
                <a:pos x="6" y="109"/>
              </a:cxn>
              <a:cxn ang="0">
                <a:pos x="0" y="51"/>
              </a:cxn>
            </a:cxnLst>
            <a:rect l="0" t="0" r="r" b="b"/>
            <a:pathLst>
              <a:path w="765" h="519">
                <a:moveTo>
                  <a:pt x="0" y="51"/>
                </a:moveTo>
                <a:lnTo>
                  <a:pt x="210" y="30"/>
                </a:lnTo>
                <a:lnTo>
                  <a:pt x="233" y="64"/>
                </a:lnTo>
                <a:lnTo>
                  <a:pt x="458" y="30"/>
                </a:lnTo>
                <a:lnTo>
                  <a:pt x="496" y="58"/>
                </a:lnTo>
                <a:lnTo>
                  <a:pt x="496" y="4"/>
                </a:lnTo>
                <a:lnTo>
                  <a:pt x="493" y="0"/>
                </a:lnTo>
                <a:lnTo>
                  <a:pt x="538" y="3"/>
                </a:lnTo>
                <a:lnTo>
                  <a:pt x="586" y="83"/>
                </a:lnTo>
                <a:lnTo>
                  <a:pt x="662" y="192"/>
                </a:lnTo>
                <a:lnTo>
                  <a:pt x="699" y="286"/>
                </a:lnTo>
                <a:lnTo>
                  <a:pt x="756" y="352"/>
                </a:lnTo>
                <a:lnTo>
                  <a:pt x="765" y="447"/>
                </a:lnTo>
                <a:lnTo>
                  <a:pt x="747" y="504"/>
                </a:lnTo>
                <a:lnTo>
                  <a:pt x="666" y="519"/>
                </a:lnTo>
                <a:lnTo>
                  <a:pt x="653" y="495"/>
                </a:lnTo>
                <a:lnTo>
                  <a:pt x="596" y="460"/>
                </a:lnTo>
                <a:lnTo>
                  <a:pt x="578" y="425"/>
                </a:lnTo>
                <a:lnTo>
                  <a:pt x="563" y="411"/>
                </a:lnTo>
                <a:lnTo>
                  <a:pt x="554" y="378"/>
                </a:lnTo>
                <a:lnTo>
                  <a:pt x="541" y="387"/>
                </a:lnTo>
                <a:lnTo>
                  <a:pt x="496" y="344"/>
                </a:lnTo>
                <a:lnTo>
                  <a:pt x="507" y="304"/>
                </a:lnTo>
                <a:lnTo>
                  <a:pt x="496" y="282"/>
                </a:lnTo>
                <a:lnTo>
                  <a:pt x="483" y="289"/>
                </a:lnTo>
                <a:lnTo>
                  <a:pt x="484" y="313"/>
                </a:lnTo>
                <a:lnTo>
                  <a:pt x="470" y="282"/>
                </a:lnTo>
                <a:lnTo>
                  <a:pt x="471" y="209"/>
                </a:lnTo>
                <a:lnTo>
                  <a:pt x="443" y="165"/>
                </a:lnTo>
                <a:lnTo>
                  <a:pt x="371" y="130"/>
                </a:lnTo>
                <a:lnTo>
                  <a:pt x="335" y="89"/>
                </a:lnTo>
                <a:lnTo>
                  <a:pt x="295" y="85"/>
                </a:lnTo>
                <a:lnTo>
                  <a:pt x="279" y="110"/>
                </a:lnTo>
                <a:lnTo>
                  <a:pt x="219" y="128"/>
                </a:lnTo>
                <a:lnTo>
                  <a:pt x="185" y="110"/>
                </a:lnTo>
                <a:lnTo>
                  <a:pt x="167" y="83"/>
                </a:lnTo>
                <a:lnTo>
                  <a:pt x="55" y="107"/>
                </a:lnTo>
                <a:lnTo>
                  <a:pt x="31" y="88"/>
                </a:lnTo>
                <a:lnTo>
                  <a:pt x="6" y="109"/>
                </a:lnTo>
                <a:lnTo>
                  <a:pt x="0" y="51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0" name="Freeform 52"/>
          <p:cNvSpPr>
            <a:spLocks noChangeAspect="1"/>
          </p:cNvSpPr>
          <p:nvPr/>
        </p:nvSpPr>
        <p:spPr bwMode="auto">
          <a:xfrm>
            <a:off x="6870700" y="2870200"/>
            <a:ext cx="606425" cy="642937"/>
          </a:xfrm>
          <a:custGeom>
            <a:avLst/>
            <a:gdLst/>
            <a:ahLst/>
            <a:cxnLst>
              <a:cxn ang="0">
                <a:pos x="35" y="191"/>
              </a:cxn>
              <a:cxn ang="0">
                <a:pos x="9" y="184"/>
              </a:cxn>
              <a:cxn ang="0">
                <a:pos x="0" y="242"/>
              </a:cxn>
              <a:cxn ang="0">
                <a:pos x="9" y="303"/>
              </a:cxn>
              <a:cxn ang="0">
                <a:pos x="59" y="344"/>
              </a:cxn>
              <a:cxn ang="0">
                <a:pos x="71" y="365"/>
              </a:cxn>
              <a:cxn ang="0">
                <a:pos x="135" y="344"/>
              </a:cxn>
              <a:cxn ang="0">
                <a:pos x="211" y="295"/>
              </a:cxn>
              <a:cxn ang="0">
                <a:pos x="234" y="188"/>
              </a:cxn>
              <a:cxn ang="0">
                <a:pos x="283" y="160"/>
              </a:cxn>
              <a:cxn ang="0">
                <a:pos x="310" y="94"/>
              </a:cxn>
              <a:cxn ang="0">
                <a:pos x="349" y="76"/>
              </a:cxn>
              <a:cxn ang="0">
                <a:pos x="298" y="67"/>
              </a:cxn>
              <a:cxn ang="0">
                <a:pos x="210" y="115"/>
              </a:cxn>
              <a:cxn ang="0">
                <a:pos x="196" y="69"/>
              </a:cxn>
              <a:cxn ang="0">
                <a:pos x="120" y="73"/>
              </a:cxn>
              <a:cxn ang="0">
                <a:pos x="103" y="0"/>
              </a:cxn>
              <a:cxn ang="0">
                <a:pos x="83" y="20"/>
              </a:cxn>
              <a:cxn ang="0">
                <a:pos x="89" y="124"/>
              </a:cxn>
              <a:cxn ang="0">
                <a:pos x="55" y="133"/>
              </a:cxn>
              <a:cxn ang="0">
                <a:pos x="35" y="191"/>
              </a:cxn>
            </a:cxnLst>
            <a:rect l="0" t="0" r="r" b="b"/>
            <a:pathLst>
              <a:path w="349" h="365">
                <a:moveTo>
                  <a:pt x="35" y="191"/>
                </a:moveTo>
                <a:lnTo>
                  <a:pt x="9" y="184"/>
                </a:lnTo>
                <a:lnTo>
                  <a:pt x="0" y="242"/>
                </a:lnTo>
                <a:lnTo>
                  <a:pt x="9" y="303"/>
                </a:lnTo>
                <a:lnTo>
                  <a:pt x="59" y="344"/>
                </a:lnTo>
                <a:lnTo>
                  <a:pt x="71" y="365"/>
                </a:lnTo>
                <a:lnTo>
                  <a:pt x="135" y="344"/>
                </a:lnTo>
                <a:lnTo>
                  <a:pt x="211" y="295"/>
                </a:lnTo>
                <a:lnTo>
                  <a:pt x="234" y="188"/>
                </a:lnTo>
                <a:lnTo>
                  <a:pt x="283" y="160"/>
                </a:lnTo>
                <a:lnTo>
                  <a:pt x="310" y="94"/>
                </a:lnTo>
                <a:lnTo>
                  <a:pt x="349" y="76"/>
                </a:lnTo>
                <a:lnTo>
                  <a:pt x="298" y="67"/>
                </a:lnTo>
                <a:lnTo>
                  <a:pt x="210" y="115"/>
                </a:lnTo>
                <a:lnTo>
                  <a:pt x="196" y="69"/>
                </a:lnTo>
                <a:lnTo>
                  <a:pt x="120" y="73"/>
                </a:lnTo>
                <a:lnTo>
                  <a:pt x="103" y="0"/>
                </a:lnTo>
                <a:lnTo>
                  <a:pt x="83" y="20"/>
                </a:lnTo>
                <a:lnTo>
                  <a:pt x="89" y="124"/>
                </a:lnTo>
                <a:lnTo>
                  <a:pt x="55" y="133"/>
                </a:lnTo>
                <a:lnTo>
                  <a:pt x="35" y="191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1" name="Freeform 53"/>
          <p:cNvSpPr>
            <a:spLocks noChangeAspect="1"/>
          </p:cNvSpPr>
          <p:nvPr/>
        </p:nvSpPr>
        <p:spPr bwMode="auto">
          <a:xfrm>
            <a:off x="5581650" y="2697163"/>
            <a:ext cx="601663" cy="1006475"/>
          </a:xfrm>
          <a:custGeom>
            <a:avLst/>
            <a:gdLst/>
            <a:ahLst/>
            <a:cxnLst>
              <a:cxn ang="0">
                <a:pos x="64" y="33"/>
              </a:cxn>
              <a:cxn ang="0">
                <a:pos x="262" y="0"/>
              </a:cxn>
              <a:cxn ang="0">
                <a:pos x="294" y="70"/>
              </a:cxn>
              <a:cxn ang="0">
                <a:pos x="334" y="362"/>
              </a:cxn>
              <a:cxn ang="0">
                <a:pos x="346" y="401"/>
              </a:cxn>
              <a:cxn ang="0">
                <a:pos x="314" y="478"/>
              </a:cxn>
              <a:cxn ang="0">
                <a:pos x="314" y="532"/>
              </a:cxn>
              <a:cxn ang="0">
                <a:pos x="279" y="526"/>
              </a:cxn>
              <a:cxn ang="0">
                <a:pos x="280" y="571"/>
              </a:cxn>
              <a:cxn ang="0">
                <a:pos x="243" y="553"/>
              </a:cxn>
              <a:cxn ang="0">
                <a:pos x="223" y="559"/>
              </a:cxn>
              <a:cxn ang="0">
                <a:pos x="195" y="554"/>
              </a:cxn>
              <a:cxn ang="0">
                <a:pos x="174" y="486"/>
              </a:cxn>
              <a:cxn ang="0">
                <a:pos x="134" y="465"/>
              </a:cxn>
              <a:cxn ang="0">
                <a:pos x="134" y="392"/>
              </a:cxn>
              <a:cxn ang="0">
                <a:pos x="94" y="401"/>
              </a:cxn>
              <a:cxn ang="0">
                <a:pos x="71" y="347"/>
              </a:cxn>
              <a:cxn ang="0">
                <a:pos x="0" y="285"/>
              </a:cxn>
              <a:cxn ang="0">
                <a:pos x="52" y="186"/>
              </a:cxn>
              <a:cxn ang="0">
                <a:pos x="37" y="140"/>
              </a:cxn>
              <a:cxn ang="0">
                <a:pos x="89" y="131"/>
              </a:cxn>
              <a:cxn ang="0">
                <a:pos x="94" y="67"/>
              </a:cxn>
              <a:cxn ang="0">
                <a:pos x="64" y="33"/>
              </a:cxn>
            </a:cxnLst>
            <a:rect l="0" t="0" r="r" b="b"/>
            <a:pathLst>
              <a:path w="346" h="571">
                <a:moveTo>
                  <a:pt x="64" y="33"/>
                </a:moveTo>
                <a:lnTo>
                  <a:pt x="262" y="0"/>
                </a:lnTo>
                <a:lnTo>
                  <a:pt x="294" y="70"/>
                </a:lnTo>
                <a:lnTo>
                  <a:pt x="334" y="362"/>
                </a:lnTo>
                <a:lnTo>
                  <a:pt x="346" y="401"/>
                </a:lnTo>
                <a:lnTo>
                  <a:pt x="314" y="478"/>
                </a:lnTo>
                <a:lnTo>
                  <a:pt x="314" y="532"/>
                </a:lnTo>
                <a:lnTo>
                  <a:pt x="279" y="526"/>
                </a:lnTo>
                <a:lnTo>
                  <a:pt x="280" y="571"/>
                </a:lnTo>
                <a:lnTo>
                  <a:pt x="243" y="553"/>
                </a:lnTo>
                <a:lnTo>
                  <a:pt x="223" y="559"/>
                </a:lnTo>
                <a:lnTo>
                  <a:pt x="195" y="554"/>
                </a:lnTo>
                <a:lnTo>
                  <a:pt x="174" y="486"/>
                </a:lnTo>
                <a:lnTo>
                  <a:pt x="134" y="465"/>
                </a:lnTo>
                <a:lnTo>
                  <a:pt x="134" y="392"/>
                </a:lnTo>
                <a:lnTo>
                  <a:pt x="94" y="401"/>
                </a:lnTo>
                <a:lnTo>
                  <a:pt x="71" y="347"/>
                </a:lnTo>
                <a:lnTo>
                  <a:pt x="0" y="285"/>
                </a:lnTo>
                <a:lnTo>
                  <a:pt x="52" y="186"/>
                </a:lnTo>
                <a:lnTo>
                  <a:pt x="37" y="140"/>
                </a:lnTo>
                <a:lnTo>
                  <a:pt x="89" y="131"/>
                </a:lnTo>
                <a:lnTo>
                  <a:pt x="94" y="67"/>
                </a:lnTo>
                <a:lnTo>
                  <a:pt x="64" y="33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2" name="Freeform 54"/>
          <p:cNvSpPr>
            <a:spLocks noChangeAspect="1"/>
          </p:cNvSpPr>
          <p:nvPr/>
        </p:nvSpPr>
        <p:spPr bwMode="auto">
          <a:xfrm>
            <a:off x="1500188" y="1292225"/>
            <a:ext cx="919163" cy="684212"/>
          </a:xfrm>
          <a:custGeom>
            <a:avLst/>
            <a:gdLst/>
            <a:ahLst/>
            <a:cxnLst>
              <a:cxn ang="0">
                <a:pos x="134" y="0"/>
              </a:cxn>
              <a:cxn ang="0">
                <a:pos x="243" y="30"/>
              </a:cxn>
              <a:cxn ang="0">
                <a:pos x="326" y="49"/>
              </a:cxn>
              <a:cxn ang="0">
                <a:pos x="366" y="58"/>
              </a:cxn>
              <a:cxn ang="0">
                <a:pos x="408" y="64"/>
              </a:cxn>
              <a:cxn ang="0">
                <a:pos x="463" y="74"/>
              </a:cxn>
              <a:cxn ang="0">
                <a:pos x="530" y="86"/>
              </a:cxn>
              <a:cxn ang="0">
                <a:pos x="487" y="389"/>
              </a:cxn>
              <a:cxn ang="0">
                <a:pos x="281" y="345"/>
              </a:cxn>
              <a:cxn ang="0">
                <a:pos x="253" y="365"/>
              </a:cxn>
              <a:cxn ang="0">
                <a:pos x="216" y="335"/>
              </a:cxn>
              <a:cxn ang="0">
                <a:pos x="183" y="365"/>
              </a:cxn>
              <a:cxn ang="0">
                <a:pos x="153" y="339"/>
              </a:cxn>
              <a:cxn ang="0">
                <a:pos x="68" y="335"/>
              </a:cxn>
              <a:cxn ang="0">
                <a:pos x="80" y="286"/>
              </a:cxn>
              <a:cxn ang="0">
                <a:pos x="19" y="281"/>
              </a:cxn>
              <a:cxn ang="0">
                <a:pos x="13" y="253"/>
              </a:cxn>
              <a:cxn ang="0">
                <a:pos x="25" y="223"/>
              </a:cxn>
              <a:cxn ang="0">
                <a:pos x="10" y="196"/>
              </a:cxn>
              <a:cxn ang="0">
                <a:pos x="11" y="120"/>
              </a:cxn>
              <a:cxn ang="0">
                <a:pos x="0" y="62"/>
              </a:cxn>
              <a:cxn ang="0">
                <a:pos x="7" y="40"/>
              </a:cxn>
              <a:cxn ang="0">
                <a:pos x="34" y="49"/>
              </a:cxn>
              <a:cxn ang="0">
                <a:pos x="62" y="83"/>
              </a:cxn>
              <a:cxn ang="0">
                <a:pos x="114" y="91"/>
              </a:cxn>
              <a:cxn ang="0">
                <a:pos x="128" y="119"/>
              </a:cxn>
              <a:cxn ang="0">
                <a:pos x="102" y="119"/>
              </a:cxn>
              <a:cxn ang="0">
                <a:pos x="99" y="143"/>
              </a:cxn>
              <a:cxn ang="0">
                <a:pos x="114" y="146"/>
              </a:cxn>
              <a:cxn ang="0">
                <a:pos x="120" y="170"/>
              </a:cxn>
              <a:cxn ang="0">
                <a:pos x="89" y="187"/>
              </a:cxn>
              <a:cxn ang="0">
                <a:pos x="89" y="204"/>
              </a:cxn>
              <a:cxn ang="0">
                <a:pos x="125" y="204"/>
              </a:cxn>
              <a:cxn ang="0">
                <a:pos x="134" y="162"/>
              </a:cxn>
              <a:cxn ang="0">
                <a:pos x="161" y="137"/>
              </a:cxn>
              <a:cxn ang="0">
                <a:pos x="128" y="71"/>
              </a:cxn>
              <a:cxn ang="0">
                <a:pos x="149" y="50"/>
              </a:cxn>
              <a:cxn ang="0">
                <a:pos x="134" y="0"/>
              </a:cxn>
            </a:cxnLst>
            <a:rect l="0" t="0" r="r" b="b"/>
            <a:pathLst>
              <a:path w="530" h="389">
                <a:moveTo>
                  <a:pt x="134" y="0"/>
                </a:moveTo>
                <a:lnTo>
                  <a:pt x="243" y="30"/>
                </a:lnTo>
                <a:lnTo>
                  <a:pt x="326" y="49"/>
                </a:lnTo>
                <a:lnTo>
                  <a:pt x="366" y="58"/>
                </a:lnTo>
                <a:lnTo>
                  <a:pt x="408" y="64"/>
                </a:lnTo>
                <a:lnTo>
                  <a:pt x="463" y="74"/>
                </a:lnTo>
                <a:lnTo>
                  <a:pt x="530" y="86"/>
                </a:lnTo>
                <a:lnTo>
                  <a:pt x="487" y="389"/>
                </a:lnTo>
                <a:lnTo>
                  <a:pt x="281" y="345"/>
                </a:lnTo>
                <a:lnTo>
                  <a:pt x="253" y="365"/>
                </a:lnTo>
                <a:lnTo>
                  <a:pt x="216" y="335"/>
                </a:lnTo>
                <a:lnTo>
                  <a:pt x="183" y="365"/>
                </a:lnTo>
                <a:lnTo>
                  <a:pt x="153" y="339"/>
                </a:lnTo>
                <a:lnTo>
                  <a:pt x="68" y="335"/>
                </a:lnTo>
                <a:lnTo>
                  <a:pt x="80" y="286"/>
                </a:lnTo>
                <a:lnTo>
                  <a:pt x="19" y="281"/>
                </a:lnTo>
                <a:lnTo>
                  <a:pt x="13" y="253"/>
                </a:lnTo>
                <a:lnTo>
                  <a:pt x="25" y="223"/>
                </a:lnTo>
                <a:lnTo>
                  <a:pt x="10" y="196"/>
                </a:lnTo>
                <a:lnTo>
                  <a:pt x="11" y="120"/>
                </a:lnTo>
                <a:lnTo>
                  <a:pt x="0" y="62"/>
                </a:lnTo>
                <a:lnTo>
                  <a:pt x="7" y="40"/>
                </a:lnTo>
                <a:lnTo>
                  <a:pt x="34" y="49"/>
                </a:lnTo>
                <a:lnTo>
                  <a:pt x="62" y="83"/>
                </a:lnTo>
                <a:lnTo>
                  <a:pt x="114" y="91"/>
                </a:lnTo>
                <a:lnTo>
                  <a:pt x="128" y="119"/>
                </a:lnTo>
                <a:lnTo>
                  <a:pt x="102" y="119"/>
                </a:lnTo>
                <a:lnTo>
                  <a:pt x="99" y="143"/>
                </a:lnTo>
                <a:lnTo>
                  <a:pt x="114" y="146"/>
                </a:lnTo>
                <a:lnTo>
                  <a:pt x="120" y="170"/>
                </a:lnTo>
                <a:lnTo>
                  <a:pt x="89" y="187"/>
                </a:lnTo>
                <a:lnTo>
                  <a:pt x="89" y="204"/>
                </a:lnTo>
                <a:lnTo>
                  <a:pt x="125" y="204"/>
                </a:lnTo>
                <a:lnTo>
                  <a:pt x="134" y="162"/>
                </a:lnTo>
                <a:lnTo>
                  <a:pt x="161" y="137"/>
                </a:lnTo>
                <a:lnTo>
                  <a:pt x="128" y="71"/>
                </a:lnTo>
                <a:lnTo>
                  <a:pt x="149" y="50"/>
                </a:lnTo>
                <a:lnTo>
                  <a:pt x="134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3" name="Freeform 55"/>
          <p:cNvSpPr>
            <a:spLocks noChangeAspect="1"/>
          </p:cNvSpPr>
          <p:nvPr/>
        </p:nvSpPr>
        <p:spPr bwMode="auto">
          <a:xfrm>
            <a:off x="1189038" y="2478088"/>
            <a:ext cx="1209675" cy="1897062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374" y="64"/>
              </a:cxn>
              <a:cxn ang="0">
                <a:pos x="304" y="381"/>
              </a:cxn>
              <a:cxn ang="0">
                <a:pos x="664" y="864"/>
              </a:cxn>
              <a:cxn ang="0">
                <a:pos x="697" y="925"/>
              </a:cxn>
              <a:cxn ang="0">
                <a:pos x="663" y="955"/>
              </a:cxn>
              <a:cxn ang="0">
                <a:pos x="641" y="1009"/>
              </a:cxn>
              <a:cxn ang="0">
                <a:pos x="620" y="1040"/>
              </a:cxn>
              <a:cxn ang="0">
                <a:pos x="642" y="1068"/>
              </a:cxn>
              <a:cxn ang="0">
                <a:pos x="605" y="1077"/>
              </a:cxn>
              <a:cxn ang="0">
                <a:pos x="393" y="1070"/>
              </a:cxn>
              <a:cxn ang="0">
                <a:pos x="380" y="1007"/>
              </a:cxn>
              <a:cxn ang="0">
                <a:pos x="343" y="961"/>
              </a:cxn>
              <a:cxn ang="0">
                <a:pos x="316" y="944"/>
              </a:cxn>
              <a:cxn ang="0">
                <a:pos x="308" y="912"/>
              </a:cxn>
              <a:cxn ang="0">
                <a:pos x="286" y="894"/>
              </a:cxn>
              <a:cxn ang="0">
                <a:pos x="263" y="871"/>
              </a:cxn>
              <a:cxn ang="0">
                <a:pos x="256" y="846"/>
              </a:cxn>
              <a:cxn ang="0">
                <a:pos x="235" y="830"/>
              </a:cxn>
              <a:cxn ang="0">
                <a:pos x="202" y="839"/>
              </a:cxn>
              <a:cxn ang="0">
                <a:pos x="165" y="825"/>
              </a:cxn>
              <a:cxn ang="0">
                <a:pos x="165" y="812"/>
              </a:cxn>
              <a:cxn ang="0">
                <a:pos x="164" y="782"/>
              </a:cxn>
              <a:cxn ang="0">
                <a:pos x="149" y="749"/>
              </a:cxn>
              <a:cxn ang="0">
                <a:pos x="147" y="722"/>
              </a:cxn>
              <a:cxn ang="0">
                <a:pos x="131" y="699"/>
              </a:cxn>
              <a:cxn ang="0">
                <a:pos x="135" y="676"/>
              </a:cxn>
              <a:cxn ang="0">
                <a:pos x="89" y="621"/>
              </a:cxn>
              <a:cxn ang="0">
                <a:pos x="89" y="590"/>
              </a:cxn>
              <a:cxn ang="0">
                <a:pos x="113" y="578"/>
              </a:cxn>
              <a:cxn ang="0">
                <a:pos x="113" y="559"/>
              </a:cxn>
              <a:cxn ang="0">
                <a:pos x="89" y="553"/>
              </a:cxn>
              <a:cxn ang="0">
                <a:pos x="79" y="523"/>
              </a:cxn>
              <a:cxn ang="0">
                <a:pos x="67" y="471"/>
              </a:cxn>
              <a:cxn ang="0">
                <a:pos x="101" y="499"/>
              </a:cxn>
              <a:cxn ang="0">
                <a:pos x="88" y="462"/>
              </a:cxn>
              <a:cxn ang="0">
                <a:pos x="113" y="462"/>
              </a:cxn>
              <a:cxn ang="0">
                <a:pos x="113" y="435"/>
              </a:cxn>
              <a:cxn ang="0">
                <a:pos x="88" y="417"/>
              </a:cxn>
              <a:cxn ang="0">
                <a:pos x="76" y="442"/>
              </a:cxn>
              <a:cxn ang="0">
                <a:pos x="53" y="433"/>
              </a:cxn>
              <a:cxn ang="0">
                <a:pos x="9" y="313"/>
              </a:cxn>
              <a:cxn ang="0">
                <a:pos x="21" y="226"/>
              </a:cxn>
              <a:cxn ang="0">
                <a:pos x="0" y="177"/>
              </a:cxn>
              <a:cxn ang="0">
                <a:pos x="10" y="140"/>
              </a:cxn>
              <a:cxn ang="0">
                <a:pos x="32" y="132"/>
              </a:cxn>
              <a:cxn ang="0">
                <a:pos x="53" y="73"/>
              </a:cxn>
              <a:cxn ang="0">
                <a:pos x="53" y="0"/>
              </a:cxn>
            </a:cxnLst>
            <a:rect l="0" t="0" r="r" b="b"/>
            <a:pathLst>
              <a:path w="697" h="1077">
                <a:moveTo>
                  <a:pt x="53" y="0"/>
                </a:moveTo>
                <a:lnTo>
                  <a:pt x="374" y="64"/>
                </a:lnTo>
                <a:lnTo>
                  <a:pt x="304" y="381"/>
                </a:lnTo>
                <a:lnTo>
                  <a:pt x="664" y="864"/>
                </a:lnTo>
                <a:lnTo>
                  <a:pt x="697" y="925"/>
                </a:lnTo>
                <a:lnTo>
                  <a:pt x="663" y="955"/>
                </a:lnTo>
                <a:lnTo>
                  <a:pt x="641" y="1009"/>
                </a:lnTo>
                <a:lnTo>
                  <a:pt x="620" y="1040"/>
                </a:lnTo>
                <a:lnTo>
                  <a:pt x="642" y="1068"/>
                </a:lnTo>
                <a:lnTo>
                  <a:pt x="605" y="1077"/>
                </a:lnTo>
                <a:lnTo>
                  <a:pt x="393" y="1070"/>
                </a:lnTo>
                <a:lnTo>
                  <a:pt x="380" y="1007"/>
                </a:lnTo>
                <a:lnTo>
                  <a:pt x="343" y="961"/>
                </a:lnTo>
                <a:lnTo>
                  <a:pt x="316" y="944"/>
                </a:lnTo>
                <a:lnTo>
                  <a:pt x="308" y="912"/>
                </a:lnTo>
                <a:lnTo>
                  <a:pt x="286" y="894"/>
                </a:lnTo>
                <a:lnTo>
                  <a:pt x="263" y="871"/>
                </a:lnTo>
                <a:lnTo>
                  <a:pt x="256" y="846"/>
                </a:lnTo>
                <a:lnTo>
                  <a:pt x="235" y="830"/>
                </a:lnTo>
                <a:lnTo>
                  <a:pt x="202" y="839"/>
                </a:lnTo>
                <a:lnTo>
                  <a:pt x="165" y="825"/>
                </a:lnTo>
                <a:lnTo>
                  <a:pt x="165" y="812"/>
                </a:lnTo>
                <a:lnTo>
                  <a:pt x="164" y="782"/>
                </a:lnTo>
                <a:lnTo>
                  <a:pt x="149" y="749"/>
                </a:lnTo>
                <a:lnTo>
                  <a:pt x="147" y="722"/>
                </a:lnTo>
                <a:lnTo>
                  <a:pt x="131" y="699"/>
                </a:lnTo>
                <a:lnTo>
                  <a:pt x="135" y="676"/>
                </a:lnTo>
                <a:lnTo>
                  <a:pt x="89" y="621"/>
                </a:lnTo>
                <a:lnTo>
                  <a:pt x="89" y="590"/>
                </a:lnTo>
                <a:lnTo>
                  <a:pt x="113" y="578"/>
                </a:lnTo>
                <a:lnTo>
                  <a:pt x="113" y="559"/>
                </a:lnTo>
                <a:lnTo>
                  <a:pt x="89" y="553"/>
                </a:lnTo>
                <a:lnTo>
                  <a:pt x="79" y="523"/>
                </a:lnTo>
                <a:lnTo>
                  <a:pt x="67" y="471"/>
                </a:lnTo>
                <a:lnTo>
                  <a:pt x="101" y="499"/>
                </a:lnTo>
                <a:lnTo>
                  <a:pt x="88" y="462"/>
                </a:lnTo>
                <a:lnTo>
                  <a:pt x="113" y="462"/>
                </a:lnTo>
                <a:lnTo>
                  <a:pt x="113" y="435"/>
                </a:lnTo>
                <a:lnTo>
                  <a:pt x="88" y="417"/>
                </a:lnTo>
                <a:lnTo>
                  <a:pt x="76" y="442"/>
                </a:lnTo>
                <a:lnTo>
                  <a:pt x="53" y="433"/>
                </a:lnTo>
                <a:lnTo>
                  <a:pt x="9" y="313"/>
                </a:lnTo>
                <a:lnTo>
                  <a:pt x="21" y="226"/>
                </a:lnTo>
                <a:lnTo>
                  <a:pt x="0" y="177"/>
                </a:lnTo>
                <a:lnTo>
                  <a:pt x="10" y="140"/>
                </a:lnTo>
                <a:lnTo>
                  <a:pt x="32" y="132"/>
                </a:lnTo>
                <a:lnTo>
                  <a:pt x="53" y="73"/>
                </a:lnTo>
                <a:lnTo>
                  <a:pt x="53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4" name="Freeform 56"/>
          <p:cNvSpPr>
            <a:spLocks noChangeAspect="1"/>
          </p:cNvSpPr>
          <p:nvPr/>
        </p:nvSpPr>
        <p:spPr bwMode="auto">
          <a:xfrm>
            <a:off x="1717675" y="2593975"/>
            <a:ext cx="914400" cy="1404937"/>
          </a:xfrm>
          <a:custGeom>
            <a:avLst/>
            <a:gdLst/>
            <a:ahLst/>
            <a:cxnLst>
              <a:cxn ang="0">
                <a:pos x="67" y="0"/>
              </a:cxn>
              <a:cxn ang="0">
                <a:pos x="0" y="316"/>
              </a:cxn>
              <a:cxn ang="0">
                <a:pos x="359" y="797"/>
              </a:cxn>
              <a:cxn ang="0">
                <a:pos x="381" y="776"/>
              </a:cxn>
              <a:cxn ang="0">
                <a:pos x="380" y="681"/>
              </a:cxn>
              <a:cxn ang="0">
                <a:pos x="425" y="688"/>
              </a:cxn>
              <a:cxn ang="0">
                <a:pos x="471" y="396"/>
              </a:cxn>
              <a:cxn ang="0">
                <a:pos x="502" y="198"/>
              </a:cxn>
              <a:cxn ang="0">
                <a:pos x="511" y="138"/>
              </a:cxn>
              <a:cxn ang="0">
                <a:pos x="527" y="85"/>
              </a:cxn>
              <a:cxn ang="0">
                <a:pos x="290" y="47"/>
              </a:cxn>
              <a:cxn ang="0">
                <a:pos x="67" y="0"/>
              </a:cxn>
            </a:cxnLst>
            <a:rect l="0" t="0" r="r" b="b"/>
            <a:pathLst>
              <a:path w="527" h="797">
                <a:moveTo>
                  <a:pt x="67" y="0"/>
                </a:moveTo>
                <a:lnTo>
                  <a:pt x="0" y="316"/>
                </a:lnTo>
                <a:lnTo>
                  <a:pt x="359" y="797"/>
                </a:lnTo>
                <a:lnTo>
                  <a:pt x="381" y="776"/>
                </a:lnTo>
                <a:lnTo>
                  <a:pt x="380" y="681"/>
                </a:lnTo>
                <a:lnTo>
                  <a:pt x="425" y="688"/>
                </a:lnTo>
                <a:lnTo>
                  <a:pt x="471" y="396"/>
                </a:lnTo>
                <a:lnTo>
                  <a:pt x="502" y="198"/>
                </a:lnTo>
                <a:lnTo>
                  <a:pt x="511" y="138"/>
                </a:lnTo>
                <a:lnTo>
                  <a:pt x="527" y="85"/>
                </a:lnTo>
                <a:lnTo>
                  <a:pt x="290" y="47"/>
                </a:lnTo>
                <a:lnTo>
                  <a:pt x="67" y="0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5" name="Freeform 57"/>
          <p:cNvSpPr>
            <a:spLocks noChangeAspect="1"/>
          </p:cNvSpPr>
          <p:nvPr/>
        </p:nvSpPr>
        <p:spPr bwMode="auto">
          <a:xfrm>
            <a:off x="2220913" y="1441450"/>
            <a:ext cx="825500" cy="1357312"/>
          </a:xfrm>
          <a:custGeom>
            <a:avLst/>
            <a:gdLst/>
            <a:ahLst/>
            <a:cxnLst>
              <a:cxn ang="0">
                <a:pos x="115" y="0"/>
              </a:cxn>
              <a:cxn ang="0">
                <a:pos x="72" y="301"/>
              </a:cxn>
              <a:cxn ang="0">
                <a:pos x="117" y="365"/>
              </a:cxn>
              <a:cxn ang="0">
                <a:pos x="47" y="432"/>
              </a:cxn>
              <a:cxn ang="0">
                <a:pos x="38" y="478"/>
              </a:cxn>
              <a:cxn ang="0">
                <a:pos x="57" y="511"/>
              </a:cxn>
              <a:cxn ang="0">
                <a:pos x="38" y="527"/>
              </a:cxn>
              <a:cxn ang="0">
                <a:pos x="0" y="701"/>
              </a:cxn>
              <a:cxn ang="0">
                <a:pos x="227" y="742"/>
              </a:cxn>
              <a:cxn ang="0">
                <a:pos x="442" y="770"/>
              </a:cxn>
              <a:cxn ang="0">
                <a:pos x="464" y="611"/>
              </a:cxn>
              <a:cxn ang="0">
                <a:pos x="476" y="523"/>
              </a:cxn>
              <a:cxn ang="0">
                <a:pos x="455" y="491"/>
              </a:cxn>
              <a:cxn ang="0">
                <a:pos x="406" y="500"/>
              </a:cxn>
              <a:cxn ang="0">
                <a:pos x="342" y="508"/>
              </a:cxn>
              <a:cxn ang="0">
                <a:pos x="330" y="436"/>
              </a:cxn>
              <a:cxn ang="0">
                <a:pos x="252" y="378"/>
              </a:cxn>
              <a:cxn ang="0">
                <a:pos x="263" y="341"/>
              </a:cxn>
              <a:cxn ang="0">
                <a:pos x="270" y="275"/>
              </a:cxn>
              <a:cxn ang="0">
                <a:pos x="170" y="134"/>
              </a:cxn>
              <a:cxn ang="0">
                <a:pos x="184" y="9"/>
              </a:cxn>
              <a:cxn ang="0">
                <a:pos x="115" y="0"/>
              </a:cxn>
            </a:cxnLst>
            <a:rect l="0" t="0" r="r" b="b"/>
            <a:pathLst>
              <a:path w="476" h="770">
                <a:moveTo>
                  <a:pt x="115" y="0"/>
                </a:moveTo>
                <a:lnTo>
                  <a:pt x="72" y="301"/>
                </a:lnTo>
                <a:lnTo>
                  <a:pt x="117" y="365"/>
                </a:lnTo>
                <a:lnTo>
                  <a:pt x="47" y="432"/>
                </a:lnTo>
                <a:lnTo>
                  <a:pt x="38" y="478"/>
                </a:lnTo>
                <a:lnTo>
                  <a:pt x="57" y="511"/>
                </a:lnTo>
                <a:lnTo>
                  <a:pt x="38" y="527"/>
                </a:lnTo>
                <a:lnTo>
                  <a:pt x="0" y="701"/>
                </a:lnTo>
                <a:lnTo>
                  <a:pt x="227" y="742"/>
                </a:lnTo>
                <a:lnTo>
                  <a:pt x="442" y="770"/>
                </a:lnTo>
                <a:lnTo>
                  <a:pt x="464" y="611"/>
                </a:lnTo>
                <a:lnTo>
                  <a:pt x="476" y="523"/>
                </a:lnTo>
                <a:lnTo>
                  <a:pt x="455" y="491"/>
                </a:lnTo>
                <a:lnTo>
                  <a:pt x="406" y="500"/>
                </a:lnTo>
                <a:lnTo>
                  <a:pt x="342" y="508"/>
                </a:lnTo>
                <a:lnTo>
                  <a:pt x="330" y="436"/>
                </a:lnTo>
                <a:lnTo>
                  <a:pt x="252" y="378"/>
                </a:lnTo>
                <a:lnTo>
                  <a:pt x="263" y="341"/>
                </a:lnTo>
                <a:lnTo>
                  <a:pt x="270" y="275"/>
                </a:lnTo>
                <a:lnTo>
                  <a:pt x="170" y="134"/>
                </a:lnTo>
                <a:lnTo>
                  <a:pt x="184" y="9"/>
                </a:lnTo>
                <a:lnTo>
                  <a:pt x="115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6" name="Freeform 58"/>
          <p:cNvSpPr>
            <a:spLocks noChangeAspect="1"/>
          </p:cNvSpPr>
          <p:nvPr/>
        </p:nvSpPr>
        <p:spPr bwMode="auto">
          <a:xfrm>
            <a:off x="2476500" y="2747963"/>
            <a:ext cx="763588" cy="1003300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298" y="30"/>
              </a:cxn>
              <a:cxn ang="0">
                <a:pos x="283" y="139"/>
              </a:cxn>
              <a:cxn ang="0">
                <a:pos x="441" y="154"/>
              </a:cxn>
              <a:cxn ang="0">
                <a:pos x="398" y="569"/>
              </a:cxn>
              <a:cxn ang="0">
                <a:pos x="0" y="526"/>
              </a:cxn>
              <a:cxn ang="0">
                <a:pos x="40" y="261"/>
              </a:cxn>
              <a:cxn ang="0">
                <a:pos x="82" y="0"/>
              </a:cxn>
            </a:cxnLst>
            <a:rect l="0" t="0" r="r" b="b"/>
            <a:pathLst>
              <a:path w="441" h="569">
                <a:moveTo>
                  <a:pt x="82" y="0"/>
                </a:moveTo>
                <a:lnTo>
                  <a:pt x="298" y="30"/>
                </a:lnTo>
                <a:lnTo>
                  <a:pt x="283" y="139"/>
                </a:lnTo>
                <a:lnTo>
                  <a:pt x="441" y="154"/>
                </a:lnTo>
                <a:lnTo>
                  <a:pt x="398" y="569"/>
                </a:lnTo>
                <a:lnTo>
                  <a:pt x="0" y="526"/>
                </a:lnTo>
                <a:lnTo>
                  <a:pt x="40" y="261"/>
                </a:lnTo>
                <a:lnTo>
                  <a:pt x="82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7" name="Freeform 59"/>
          <p:cNvSpPr>
            <a:spLocks noChangeAspect="1"/>
          </p:cNvSpPr>
          <p:nvPr/>
        </p:nvSpPr>
        <p:spPr bwMode="auto">
          <a:xfrm>
            <a:off x="3159125" y="3019425"/>
            <a:ext cx="1022350" cy="773112"/>
          </a:xfrm>
          <a:custGeom>
            <a:avLst/>
            <a:gdLst/>
            <a:ahLst/>
            <a:cxnLst>
              <a:cxn ang="0">
                <a:pos x="49" y="0"/>
              </a:cxn>
              <a:cxn ang="0">
                <a:pos x="19" y="263"/>
              </a:cxn>
              <a:cxn ang="0">
                <a:pos x="0" y="415"/>
              </a:cxn>
              <a:cxn ang="0">
                <a:pos x="295" y="430"/>
              </a:cxn>
              <a:cxn ang="0">
                <a:pos x="577" y="439"/>
              </a:cxn>
              <a:cxn ang="0">
                <a:pos x="586" y="234"/>
              </a:cxn>
              <a:cxn ang="0">
                <a:pos x="590" y="32"/>
              </a:cxn>
              <a:cxn ang="0">
                <a:pos x="429" y="29"/>
              </a:cxn>
              <a:cxn ang="0">
                <a:pos x="49" y="0"/>
              </a:cxn>
            </a:cxnLst>
            <a:rect l="0" t="0" r="r" b="b"/>
            <a:pathLst>
              <a:path w="590" h="439">
                <a:moveTo>
                  <a:pt x="49" y="0"/>
                </a:moveTo>
                <a:lnTo>
                  <a:pt x="19" y="263"/>
                </a:lnTo>
                <a:lnTo>
                  <a:pt x="0" y="415"/>
                </a:lnTo>
                <a:lnTo>
                  <a:pt x="295" y="430"/>
                </a:lnTo>
                <a:lnTo>
                  <a:pt x="577" y="439"/>
                </a:lnTo>
                <a:lnTo>
                  <a:pt x="586" y="234"/>
                </a:lnTo>
                <a:lnTo>
                  <a:pt x="590" y="32"/>
                </a:lnTo>
                <a:lnTo>
                  <a:pt x="429" y="29"/>
                </a:lnTo>
                <a:lnTo>
                  <a:pt x="49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8" name="Freeform 60"/>
          <p:cNvSpPr>
            <a:spLocks noChangeAspect="1"/>
          </p:cNvSpPr>
          <p:nvPr/>
        </p:nvSpPr>
        <p:spPr bwMode="auto">
          <a:xfrm>
            <a:off x="2236788" y="3668713"/>
            <a:ext cx="930275" cy="1050925"/>
          </a:xfrm>
          <a:custGeom>
            <a:avLst/>
            <a:gdLst/>
            <a:ahLst/>
            <a:cxnLst>
              <a:cxn ang="0">
                <a:pos x="136" y="0"/>
              </a:cxn>
              <a:cxn ang="0">
                <a:pos x="126" y="78"/>
              </a:cxn>
              <a:cxn ang="0">
                <a:pos x="79" y="69"/>
              </a:cxn>
              <a:cxn ang="0">
                <a:pos x="82" y="169"/>
              </a:cxn>
              <a:cxn ang="0">
                <a:pos x="60" y="188"/>
              </a:cxn>
              <a:cxn ang="0">
                <a:pos x="93" y="249"/>
              </a:cxn>
              <a:cxn ang="0">
                <a:pos x="60" y="276"/>
              </a:cxn>
              <a:cxn ang="0">
                <a:pos x="42" y="321"/>
              </a:cxn>
              <a:cxn ang="0">
                <a:pos x="17" y="364"/>
              </a:cxn>
              <a:cxn ang="0">
                <a:pos x="35" y="389"/>
              </a:cxn>
              <a:cxn ang="0">
                <a:pos x="3" y="400"/>
              </a:cxn>
              <a:cxn ang="0">
                <a:pos x="0" y="440"/>
              </a:cxn>
              <a:cxn ang="0">
                <a:pos x="301" y="592"/>
              </a:cxn>
              <a:cxn ang="0">
                <a:pos x="471" y="595"/>
              </a:cxn>
              <a:cxn ang="0">
                <a:pos x="536" y="46"/>
              </a:cxn>
              <a:cxn ang="0">
                <a:pos x="136" y="0"/>
              </a:cxn>
            </a:cxnLst>
            <a:rect l="0" t="0" r="r" b="b"/>
            <a:pathLst>
              <a:path w="536" h="595">
                <a:moveTo>
                  <a:pt x="136" y="0"/>
                </a:moveTo>
                <a:lnTo>
                  <a:pt x="126" y="78"/>
                </a:lnTo>
                <a:lnTo>
                  <a:pt x="79" y="69"/>
                </a:lnTo>
                <a:lnTo>
                  <a:pt x="82" y="169"/>
                </a:lnTo>
                <a:lnTo>
                  <a:pt x="60" y="188"/>
                </a:lnTo>
                <a:lnTo>
                  <a:pt x="93" y="249"/>
                </a:lnTo>
                <a:lnTo>
                  <a:pt x="60" y="276"/>
                </a:lnTo>
                <a:lnTo>
                  <a:pt x="42" y="321"/>
                </a:lnTo>
                <a:lnTo>
                  <a:pt x="17" y="364"/>
                </a:lnTo>
                <a:lnTo>
                  <a:pt x="35" y="389"/>
                </a:lnTo>
                <a:lnTo>
                  <a:pt x="3" y="400"/>
                </a:lnTo>
                <a:lnTo>
                  <a:pt x="0" y="440"/>
                </a:lnTo>
                <a:lnTo>
                  <a:pt x="301" y="592"/>
                </a:lnTo>
                <a:lnTo>
                  <a:pt x="471" y="595"/>
                </a:lnTo>
                <a:lnTo>
                  <a:pt x="536" y="46"/>
                </a:lnTo>
                <a:lnTo>
                  <a:pt x="136" y="0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9" name="Freeform 61"/>
          <p:cNvSpPr>
            <a:spLocks noChangeAspect="1"/>
          </p:cNvSpPr>
          <p:nvPr/>
        </p:nvSpPr>
        <p:spPr bwMode="auto">
          <a:xfrm>
            <a:off x="4751388" y="1528763"/>
            <a:ext cx="944563" cy="1084262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3" y="48"/>
              </a:cxn>
              <a:cxn ang="0">
                <a:pos x="141" y="0"/>
              </a:cxn>
              <a:cxn ang="0">
                <a:pos x="173" y="14"/>
              </a:cxn>
              <a:cxn ang="0">
                <a:pos x="179" y="51"/>
              </a:cxn>
              <a:cxn ang="0">
                <a:pos x="247" y="91"/>
              </a:cxn>
              <a:cxn ang="0">
                <a:pos x="268" y="73"/>
              </a:cxn>
              <a:cxn ang="0">
                <a:pos x="308" y="73"/>
              </a:cxn>
              <a:cxn ang="0">
                <a:pos x="340" y="109"/>
              </a:cxn>
              <a:cxn ang="0">
                <a:pos x="361" y="96"/>
              </a:cxn>
              <a:cxn ang="0">
                <a:pos x="420" y="111"/>
              </a:cxn>
              <a:cxn ang="0">
                <a:pos x="441" y="84"/>
              </a:cxn>
              <a:cxn ang="0">
                <a:pos x="478" y="105"/>
              </a:cxn>
              <a:cxn ang="0">
                <a:pos x="545" y="102"/>
              </a:cxn>
              <a:cxn ang="0">
                <a:pos x="437" y="178"/>
              </a:cxn>
              <a:cxn ang="0">
                <a:pos x="383" y="245"/>
              </a:cxn>
              <a:cxn ang="0">
                <a:pos x="393" y="342"/>
              </a:cxn>
              <a:cxn ang="0">
                <a:pos x="356" y="382"/>
              </a:cxn>
              <a:cxn ang="0">
                <a:pos x="371" y="410"/>
              </a:cxn>
              <a:cxn ang="0">
                <a:pos x="371" y="482"/>
              </a:cxn>
              <a:cxn ang="0">
                <a:pos x="408" y="482"/>
              </a:cxn>
              <a:cxn ang="0">
                <a:pos x="463" y="534"/>
              </a:cxn>
              <a:cxn ang="0">
                <a:pos x="486" y="596"/>
              </a:cxn>
              <a:cxn ang="0">
                <a:pos x="100" y="614"/>
              </a:cxn>
              <a:cxn ang="0">
                <a:pos x="101" y="444"/>
              </a:cxn>
              <a:cxn ang="0">
                <a:pos x="67" y="407"/>
              </a:cxn>
              <a:cxn ang="0">
                <a:pos x="79" y="362"/>
              </a:cxn>
              <a:cxn ang="0">
                <a:pos x="91" y="337"/>
              </a:cxn>
              <a:cxn ang="0">
                <a:pos x="67" y="219"/>
              </a:cxn>
              <a:cxn ang="0">
                <a:pos x="34" y="142"/>
              </a:cxn>
              <a:cxn ang="0">
                <a:pos x="0" y="48"/>
              </a:cxn>
            </a:cxnLst>
            <a:rect l="0" t="0" r="r" b="b"/>
            <a:pathLst>
              <a:path w="545" h="614">
                <a:moveTo>
                  <a:pt x="0" y="48"/>
                </a:moveTo>
                <a:lnTo>
                  <a:pt x="143" y="48"/>
                </a:lnTo>
                <a:lnTo>
                  <a:pt x="141" y="0"/>
                </a:lnTo>
                <a:lnTo>
                  <a:pt x="173" y="14"/>
                </a:lnTo>
                <a:lnTo>
                  <a:pt x="179" y="51"/>
                </a:lnTo>
                <a:lnTo>
                  <a:pt x="247" y="91"/>
                </a:lnTo>
                <a:lnTo>
                  <a:pt x="268" y="73"/>
                </a:lnTo>
                <a:lnTo>
                  <a:pt x="308" y="73"/>
                </a:lnTo>
                <a:lnTo>
                  <a:pt x="340" y="109"/>
                </a:lnTo>
                <a:lnTo>
                  <a:pt x="361" y="96"/>
                </a:lnTo>
                <a:lnTo>
                  <a:pt x="420" y="111"/>
                </a:lnTo>
                <a:lnTo>
                  <a:pt x="441" y="84"/>
                </a:lnTo>
                <a:lnTo>
                  <a:pt x="478" y="105"/>
                </a:lnTo>
                <a:lnTo>
                  <a:pt x="545" y="102"/>
                </a:lnTo>
                <a:lnTo>
                  <a:pt x="437" y="178"/>
                </a:lnTo>
                <a:lnTo>
                  <a:pt x="383" y="245"/>
                </a:lnTo>
                <a:lnTo>
                  <a:pt x="393" y="342"/>
                </a:lnTo>
                <a:lnTo>
                  <a:pt x="356" y="382"/>
                </a:lnTo>
                <a:lnTo>
                  <a:pt x="371" y="410"/>
                </a:lnTo>
                <a:lnTo>
                  <a:pt x="371" y="482"/>
                </a:lnTo>
                <a:lnTo>
                  <a:pt x="408" y="482"/>
                </a:lnTo>
                <a:lnTo>
                  <a:pt x="463" y="534"/>
                </a:lnTo>
                <a:lnTo>
                  <a:pt x="486" y="596"/>
                </a:lnTo>
                <a:lnTo>
                  <a:pt x="100" y="614"/>
                </a:lnTo>
                <a:lnTo>
                  <a:pt x="101" y="444"/>
                </a:lnTo>
                <a:lnTo>
                  <a:pt x="67" y="407"/>
                </a:lnTo>
                <a:lnTo>
                  <a:pt x="79" y="362"/>
                </a:lnTo>
                <a:lnTo>
                  <a:pt x="91" y="337"/>
                </a:lnTo>
                <a:lnTo>
                  <a:pt x="67" y="219"/>
                </a:lnTo>
                <a:lnTo>
                  <a:pt x="34" y="142"/>
                </a:lnTo>
                <a:lnTo>
                  <a:pt x="0" y="48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50" name="Freeform 62"/>
          <p:cNvSpPr>
            <a:spLocks noChangeAspect="1"/>
          </p:cNvSpPr>
          <p:nvPr/>
        </p:nvSpPr>
        <p:spPr bwMode="auto">
          <a:xfrm>
            <a:off x="7207250" y="2894013"/>
            <a:ext cx="698500" cy="2921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300" y="0"/>
              </a:cxn>
              <a:cxn ang="0">
                <a:pos x="349" y="113"/>
              </a:cxn>
              <a:cxn ang="0">
                <a:pos x="401" y="101"/>
              </a:cxn>
              <a:cxn ang="0">
                <a:pos x="403" y="158"/>
              </a:cxn>
              <a:cxn ang="0">
                <a:pos x="361" y="165"/>
              </a:cxn>
              <a:cxn ang="0">
                <a:pos x="324" y="128"/>
              </a:cxn>
              <a:cxn ang="0">
                <a:pos x="300" y="83"/>
              </a:cxn>
              <a:cxn ang="0">
                <a:pos x="296" y="21"/>
              </a:cxn>
              <a:cxn ang="0">
                <a:pos x="278" y="52"/>
              </a:cxn>
              <a:cxn ang="0">
                <a:pos x="299" y="146"/>
              </a:cxn>
              <a:cxn ang="0">
                <a:pos x="211" y="159"/>
              </a:cxn>
              <a:cxn ang="0">
                <a:pos x="208" y="91"/>
              </a:cxn>
              <a:cxn ang="0">
                <a:pos x="154" y="61"/>
              </a:cxn>
              <a:cxn ang="0">
                <a:pos x="108" y="53"/>
              </a:cxn>
              <a:cxn ang="0">
                <a:pos x="12" y="101"/>
              </a:cxn>
              <a:cxn ang="0">
                <a:pos x="0" y="56"/>
              </a:cxn>
            </a:cxnLst>
            <a:rect l="0" t="0" r="r" b="b"/>
            <a:pathLst>
              <a:path w="403" h="165">
                <a:moveTo>
                  <a:pt x="0" y="56"/>
                </a:moveTo>
                <a:lnTo>
                  <a:pt x="300" y="0"/>
                </a:lnTo>
                <a:lnTo>
                  <a:pt x="349" y="113"/>
                </a:lnTo>
                <a:lnTo>
                  <a:pt x="401" y="101"/>
                </a:lnTo>
                <a:lnTo>
                  <a:pt x="403" y="158"/>
                </a:lnTo>
                <a:lnTo>
                  <a:pt x="361" y="165"/>
                </a:lnTo>
                <a:lnTo>
                  <a:pt x="324" y="128"/>
                </a:lnTo>
                <a:lnTo>
                  <a:pt x="300" y="83"/>
                </a:lnTo>
                <a:lnTo>
                  <a:pt x="296" y="21"/>
                </a:lnTo>
                <a:lnTo>
                  <a:pt x="278" y="52"/>
                </a:lnTo>
                <a:lnTo>
                  <a:pt x="299" y="146"/>
                </a:lnTo>
                <a:lnTo>
                  <a:pt x="211" y="159"/>
                </a:lnTo>
                <a:lnTo>
                  <a:pt x="208" y="91"/>
                </a:lnTo>
                <a:lnTo>
                  <a:pt x="154" y="61"/>
                </a:lnTo>
                <a:lnTo>
                  <a:pt x="108" y="53"/>
                </a:lnTo>
                <a:lnTo>
                  <a:pt x="12" y="101"/>
                </a:lnTo>
                <a:lnTo>
                  <a:pt x="0" y="56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51" name="Freeform 63"/>
          <p:cNvSpPr>
            <a:spLocks noChangeAspect="1"/>
          </p:cNvSpPr>
          <p:nvPr/>
        </p:nvSpPr>
        <p:spPr bwMode="auto">
          <a:xfrm>
            <a:off x="3438525" y="3889375"/>
            <a:ext cx="1998663" cy="1882775"/>
          </a:xfrm>
          <a:custGeom>
            <a:avLst/>
            <a:gdLst/>
            <a:ahLst/>
            <a:cxnLst>
              <a:cxn ang="0">
                <a:pos x="334" y="0"/>
              </a:cxn>
              <a:cxn ang="0">
                <a:pos x="589" y="9"/>
              </a:cxn>
              <a:cxn ang="0">
                <a:pos x="589" y="203"/>
              </a:cxn>
              <a:cxn ang="0">
                <a:pos x="719" y="257"/>
              </a:cxn>
              <a:cxn ang="0">
                <a:pos x="754" y="239"/>
              </a:cxn>
              <a:cxn ang="0">
                <a:pos x="839" y="281"/>
              </a:cxn>
              <a:cxn ang="0">
                <a:pos x="890" y="278"/>
              </a:cxn>
              <a:cxn ang="0">
                <a:pos x="988" y="236"/>
              </a:cxn>
              <a:cxn ang="0">
                <a:pos x="1045" y="276"/>
              </a:cxn>
              <a:cxn ang="0">
                <a:pos x="1094" y="287"/>
              </a:cxn>
              <a:cxn ang="0">
                <a:pos x="1094" y="444"/>
              </a:cxn>
              <a:cxn ang="0">
                <a:pos x="1152" y="543"/>
              </a:cxn>
              <a:cxn ang="0">
                <a:pos x="1139" y="677"/>
              </a:cxn>
              <a:cxn ang="0">
                <a:pos x="1076" y="731"/>
              </a:cxn>
              <a:cxn ang="0">
                <a:pos x="1063" y="681"/>
              </a:cxn>
              <a:cxn ang="0">
                <a:pos x="1045" y="704"/>
              </a:cxn>
              <a:cxn ang="0">
                <a:pos x="1058" y="735"/>
              </a:cxn>
              <a:cxn ang="0">
                <a:pos x="947" y="815"/>
              </a:cxn>
              <a:cxn ang="0">
                <a:pos x="920" y="820"/>
              </a:cxn>
              <a:cxn ang="0">
                <a:pos x="862" y="860"/>
              </a:cxn>
              <a:cxn ang="0">
                <a:pos x="862" y="883"/>
              </a:cxn>
              <a:cxn ang="0">
                <a:pos x="844" y="887"/>
              </a:cxn>
              <a:cxn ang="0">
                <a:pos x="857" y="914"/>
              </a:cxn>
              <a:cxn ang="0">
                <a:pos x="826" y="954"/>
              </a:cxn>
              <a:cxn ang="0">
                <a:pos x="844" y="1012"/>
              </a:cxn>
              <a:cxn ang="0">
                <a:pos x="862" y="1032"/>
              </a:cxn>
              <a:cxn ang="0">
                <a:pos x="857" y="1067"/>
              </a:cxn>
              <a:cxn ang="0">
                <a:pos x="812" y="1067"/>
              </a:cxn>
              <a:cxn ang="0">
                <a:pos x="772" y="1049"/>
              </a:cxn>
              <a:cxn ang="0">
                <a:pos x="745" y="1054"/>
              </a:cxn>
              <a:cxn ang="0">
                <a:pos x="656" y="1023"/>
              </a:cxn>
              <a:cxn ang="0">
                <a:pos x="616" y="900"/>
              </a:cxn>
              <a:cxn ang="0">
                <a:pos x="553" y="842"/>
              </a:cxn>
              <a:cxn ang="0">
                <a:pos x="498" y="735"/>
              </a:cxn>
              <a:cxn ang="0">
                <a:pos x="473" y="725"/>
              </a:cxn>
              <a:cxn ang="0">
                <a:pos x="443" y="698"/>
              </a:cxn>
              <a:cxn ang="0">
                <a:pos x="414" y="698"/>
              </a:cxn>
              <a:cxn ang="0">
                <a:pos x="371" y="689"/>
              </a:cxn>
              <a:cxn ang="0">
                <a:pos x="338" y="698"/>
              </a:cxn>
              <a:cxn ang="0">
                <a:pos x="316" y="751"/>
              </a:cxn>
              <a:cxn ang="0">
                <a:pos x="282" y="760"/>
              </a:cxn>
              <a:cxn ang="0">
                <a:pos x="209" y="719"/>
              </a:cxn>
              <a:cxn ang="0">
                <a:pos x="166" y="668"/>
              </a:cxn>
              <a:cxn ang="0">
                <a:pos x="158" y="607"/>
              </a:cxn>
              <a:cxn ang="0">
                <a:pos x="127" y="565"/>
              </a:cxn>
              <a:cxn ang="0">
                <a:pos x="54" y="507"/>
              </a:cxn>
              <a:cxn ang="0">
                <a:pos x="0" y="446"/>
              </a:cxn>
              <a:cxn ang="0">
                <a:pos x="0" y="421"/>
              </a:cxn>
              <a:cxn ang="0">
                <a:pos x="174" y="422"/>
              </a:cxn>
              <a:cxn ang="0">
                <a:pos x="316" y="434"/>
              </a:cxn>
              <a:cxn ang="0">
                <a:pos x="334" y="0"/>
              </a:cxn>
            </a:cxnLst>
            <a:rect l="0" t="0" r="r" b="b"/>
            <a:pathLst>
              <a:path w="1152" h="1067">
                <a:moveTo>
                  <a:pt x="334" y="0"/>
                </a:moveTo>
                <a:lnTo>
                  <a:pt x="589" y="9"/>
                </a:lnTo>
                <a:lnTo>
                  <a:pt x="589" y="203"/>
                </a:lnTo>
                <a:lnTo>
                  <a:pt x="719" y="257"/>
                </a:lnTo>
                <a:lnTo>
                  <a:pt x="754" y="239"/>
                </a:lnTo>
                <a:lnTo>
                  <a:pt x="839" y="281"/>
                </a:lnTo>
                <a:lnTo>
                  <a:pt x="890" y="278"/>
                </a:lnTo>
                <a:lnTo>
                  <a:pt x="988" y="236"/>
                </a:lnTo>
                <a:lnTo>
                  <a:pt x="1045" y="276"/>
                </a:lnTo>
                <a:lnTo>
                  <a:pt x="1094" y="287"/>
                </a:lnTo>
                <a:lnTo>
                  <a:pt x="1094" y="444"/>
                </a:lnTo>
                <a:lnTo>
                  <a:pt x="1152" y="543"/>
                </a:lnTo>
                <a:lnTo>
                  <a:pt x="1139" y="677"/>
                </a:lnTo>
                <a:lnTo>
                  <a:pt x="1076" y="731"/>
                </a:lnTo>
                <a:lnTo>
                  <a:pt x="1063" y="681"/>
                </a:lnTo>
                <a:lnTo>
                  <a:pt x="1045" y="704"/>
                </a:lnTo>
                <a:lnTo>
                  <a:pt x="1058" y="735"/>
                </a:lnTo>
                <a:lnTo>
                  <a:pt x="947" y="815"/>
                </a:lnTo>
                <a:lnTo>
                  <a:pt x="920" y="820"/>
                </a:lnTo>
                <a:lnTo>
                  <a:pt x="862" y="860"/>
                </a:lnTo>
                <a:lnTo>
                  <a:pt x="862" y="883"/>
                </a:lnTo>
                <a:lnTo>
                  <a:pt x="844" y="887"/>
                </a:lnTo>
                <a:lnTo>
                  <a:pt x="857" y="914"/>
                </a:lnTo>
                <a:lnTo>
                  <a:pt x="826" y="954"/>
                </a:lnTo>
                <a:lnTo>
                  <a:pt x="844" y="1012"/>
                </a:lnTo>
                <a:lnTo>
                  <a:pt x="862" y="1032"/>
                </a:lnTo>
                <a:lnTo>
                  <a:pt x="857" y="1067"/>
                </a:lnTo>
                <a:lnTo>
                  <a:pt x="812" y="1067"/>
                </a:lnTo>
                <a:lnTo>
                  <a:pt x="772" y="1049"/>
                </a:lnTo>
                <a:lnTo>
                  <a:pt x="745" y="1054"/>
                </a:lnTo>
                <a:lnTo>
                  <a:pt x="656" y="1023"/>
                </a:lnTo>
                <a:lnTo>
                  <a:pt x="616" y="900"/>
                </a:lnTo>
                <a:lnTo>
                  <a:pt x="553" y="842"/>
                </a:lnTo>
                <a:lnTo>
                  <a:pt x="498" y="735"/>
                </a:lnTo>
                <a:lnTo>
                  <a:pt x="473" y="725"/>
                </a:lnTo>
                <a:lnTo>
                  <a:pt x="443" y="698"/>
                </a:lnTo>
                <a:lnTo>
                  <a:pt x="414" y="698"/>
                </a:lnTo>
                <a:lnTo>
                  <a:pt x="371" y="689"/>
                </a:lnTo>
                <a:lnTo>
                  <a:pt x="338" y="698"/>
                </a:lnTo>
                <a:lnTo>
                  <a:pt x="316" y="751"/>
                </a:lnTo>
                <a:lnTo>
                  <a:pt x="282" y="760"/>
                </a:lnTo>
                <a:lnTo>
                  <a:pt x="209" y="719"/>
                </a:lnTo>
                <a:lnTo>
                  <a:pt x="166" y="668"/>
                </a:lnTo>
                <a:lnTo>
                  <a:pt x="158" y="607"/>
                </a:lnTo>
                <a:lnTo>
                  <a:pt x="127" y="565"/>
                </a:lnTo>
                <a:lnTo>
                  <a:pt x="54" y="507"/>
                </a:lnTo>
                <a:lnTo>
                  <a:pt x="0" y="446"/>
                </a:lnTo>
                <a:lnTo>
                  <a:pt x="0" y="421"/>
                </a:lnTo>
                <a:lnTo>
                  <a:pt x="174" y="422"/>
                </a:lnTo>
                <a:lnTo>
                  <a:pt x="316" y="434"/>
                </a:lnTo>
                <a:lnTo>
                  <a:pt x="334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/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52" name="Freeform 64"/>
          <p:cNvSpPr>
            <a:spLocks noChangeAspect="1"/>
          </p:cNvSpPr>
          <p:nvPr/>
        </p:nvSpPr>
        <p:spPr bwMode="auto">
          <a:xfrm>
            <a:off x="6557963" y="3956050"/>
            <a:ext cx="777875" cy="8191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4" y="28"/>
              </a:cxn>
              <a:cxn ang="0">
                <a:pos x="109" y="9"/>
              </a:cxn>
              <a:cxn ang="0">
                <a:pos x="201" y="0"/>
              </a:cxn>
              <a:cxn ang="0">
                <a:pos x="188" y="23"/>
              </a:cxn>
              <a:cxn ang="0">
                <a:pos x="216" y="23"/>
              </a:cxn>
              <a:cxn ang="0">
                <a:pos x="375" y="167"/>
              </a:cxn>
              <a:cxn ang="0">
                <a:pos x="438" y="259"/>
              </a:cxn>
              <a:cxn ang="0">
                <a:pos x="447" y="322"/>
              </a:cxn>
              <a:cxn ang="0">
                <a:pos x="426" y="336"/>
              </a:cxn>
              <a:cxn ang="0">
                <a:pos x="438" y="399"/>
              </a:cxn>
              <a:cxn ang="0">
                <a:pos x="393" y="402"/>
              </a:cxn>
              <a:cxn ang="0">
                <a:pos x="393" y="456"/>
              </a:cxn>
              <a:cxn ang="0">
                <a:pos x="358" y="429"/>
              </a:cxn>
              <a:cxn ang="0">
                <a:pos x="128" y="463"/>
              </a:cxn>
              <a:cxn ang="0">
                <a:pos x="76" y="363"/>
              </a:cxn>
              <a:cxn ang="0">
                <a:pos x="113" y="295"/>
              </a:cxn>
              <a:cxn ang="0">
                <a:pos x="64" y="260"/>
              </a:cxn>
              <a:cxn ang="0">
                <a:pos x="0" y="28"/>
              </a:cxn>
            </a:cxnLst>
            <a:rect l="0" t="0" r="r" b="b"/>
            <a:pathLst>
              <a:path w="447" h="463">
                <a:moveTo>
                  <a:pt x="0" y="28"/>
                </a:moveTo>
                <a:lnTo>
                  <a:pt x="4" y="28"/>
                </a:lnTo>
                <a:lnTo>
                  <a:pt x="109" y="9"/>
                </a:lnTo>
                <a:lnTo>
                  <a:pt x="201" y="0"/>
                </a:lnTo>
                <a:lnTo>
                  <a:pt x="188" y="23"/>
                </a:lnTo>
                <a:lnTo>
                  <a:pt x="216" y="23"/>
                </a:lnTo>
                <a:lnTo>
                  <a:pt x="375" y="167"/>
                </a:lnTo>
                <a:lnTo>
                  <a:pt x="438" y="259"/>
                </a:lnTo>
                <a:lnTo>
                  <a:pt x="447" y="322"/>
                </a:lnTo>
                <a:lnTo>
                  <a:pt x="426" y="336"/>
                </a:lnTo>
                <a:lnTo>
                  <a:pt x="438" y="399"/>
                </a:lnTo>
                <a:lnTo>
                  <a:pt x="393" y="402"/>
                </a:lnTo>
                <a:lnTo>
                  <a:pt x="393" y="456"/>
                </a:lnTo>
                <a:lnTo>
                  <a:pt x="358" y="429"/>
                </a:lnTo>
                <a:lnTo>
                  <a:pt x="128" y="463"/>
                </a:lnTo>
                <a:lnTo>
                  <a:pt x="76" y="363"/>
                </a:lnTo>
                <a:lnTo>
                  <a:pt x="113" y="295"/>
                </a:lnTo>
                <a:lnTo>
                  <a:pt x="64" y="260"/>
                </a:lnTo>
                <a:lnTo>
                  <a:pt x="0" y="28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6794500" y="3005138"/>
            <a:ext cx="1111250" cy="676275"/>
            <a:chOff x="3911" y="1540"/>
            <a:chExt cx="636" cy="376"/>
          </a:xfrm>
          <a:solidFill>
            <a:srgbClr val="7F99B2"/>
          </a:solidFill>
        </p:grpSpPr>
        <p:sp>
          <p:nvSpPr>
            <p:cNvPr id="37954" name="Freeform 66"/>
            <p:cNvSpPr>
              <a:spLocks noChangeAspect="1"/>
            </p:cNvSpPr>
            <p:nvPr/>
          </p:nvSpPr>
          <p:spPr bwMode="auto">
            <a:xfrm>
              <a:off x="3911" y="1540"/>
              <a:ext cx="613" cy="376"/>
            </a:xfrm>
            <a:custGeom>
              <a:avLst/>
              <a:gdLst/>
              <a:ahLst/>
              <a:cxnLst>
                <a:cxn ang="0">
                  <a:pos x="102" y="268"/>
                </a:cxn>
                <a:cxn ang="0">
                  <a:pos x="84" y="307"/>
                </a:cxn>
                <a:cxn ang="0">
                  <a:pos x="59" y="318"/>
                </a:cxn>
                <a:cxn ang="0">
                  <a:pos x="57" y="343"/>
                </a:cxn>
                <a:cxn ang="0">
                  <a:pos x="3" y="362"/>
                </a:cxn>
                <a:cxn ang="0">
                  <a:pos x="0" y="383"/>
                </a:cxn>
                <a:cxn ang="0">
                  <a:pos x="147" y="358"/>
                </a:cxn>
                <a:cxn ang="0">
                  <a:pos x="412" y="303"/>
                </a:cxn>
                <a:cxn ang="0">
                  <a:pos x="616" y="254"/>
                </a:cxn>
                <a:cxn ang="0">
                  <a:pos x="616" y="215"/>
                </a:cxn>
                <a:cxn ang="0">
                  <a:pos x="594" y="203"/>
                </a:cxn>
                <a:cxn ang="0">
                  <a:pos x="576" y="222"/>
                </a:cxn>
                <a:cxn ang="0">
                  <a:pos x="565" y="170"/>
                </a:cxn>
                <a:cxn ang="0">
                  <a:pos x="576" y="124"/>
                </a:cxn>
                <a:cxn ang="0">
                  <a:pos x="500" y="90"/>
                </a:cxn>
                <a:cxn ang="0">
                  <a:pos x="448" y="99"/>
                </a:cxn>
                <a:cxn ang="0">
                  <a:pos x="446" y="27"/>
                </a:cxn>
                <a:cxn ang="0">
                  <a:pos x="393" y="0"/>
                </a:cxn>
                <a:cxn ang="0">
                  <a:pos x="352" y="17"/>
                </a:cxn>
                <a:cxn ang="0">
                  <a:pos x="325" y="84"/>
                </a:cxn>
                <a:cxn ang="0">
                  <a:pos x="278" y="111"/>
                </a:cxn>
                <a:cxn ang="0">
                  <a:pos x="258" y="216"/>
                </a:cxn>
                <a:cxn ang="0">
                  <a:pos x="181" y="268"/>
                </a:cxn>
                <a:cxn ang="0">
                  <a:pos x="118" y="289"/>
                </a:cxn>
                <a:cxn ang="0">
                  <a:pos x="102" y="268"/>
                </a:cxn>
              </a:cxnLst>
              <a:rect l="0" t="0" r="r" b="b"/>
              <a:pathLst>
                <a:path w="616" h="383">
                  <a:moveTo>
                    <a:pt x="102" y="268"/>
                  </a:moveTo>
                  <a:lnTo>
                    <a:pt x="84" y="307"/>
                  </a:lnTo>
                  <a:lnTo>
                    <a:pt x="59" y="318"/>
                  </a:lnTo>
                  <a:lnTo>
                    <a:pt x="57" y="343"/>
                  </a:lnTo>
                  <a:lnTo>
                    <a:pt x="3" y="362"/>
                  </a:lnTo>
                  <a:lnTo>
                    <a:pt x="0" y="383"/>
                  </a:lnTo>
                  <a:lnTo>
                    <a:pt x="147" y="358"/>
                  </a:lnTo>
                  <a:lnTo>
                    <a:pt x="412" y="303"/>
                  </a:lnTo>
                  <a:lnTo>
                    <a:pt x="616" y="254"/>
                  </a:lnTo>
                  <a:lnTo>
                    <a:pt x="616" y="215"/>
                  </a:lnTo>
                  <a:lnTo>
                    <a:pt x="594" y="203"/>
                  </a:lnTo>
                  <a:lnTo>
                    <a:pt x="576" y="222"/>
                  </a:lnTo>
                  <a:lnTo>
                    <a:pt x="565" y="170"/>
                  </a:lnTo>
                  <a:lnTo>
                    <a:pt x="576" y="124"/>
                  </a:lnTo>
                  <a:lnTo>
                    <a:pt x="500" y="90"/>
                  </a:lnTo>
                  <a:lnTo>
                    <a:pt x="448" y="99"/>
                  </a:lnTo>
                  <a:lnTo>
                    <a:pt x="446" y="27"/>
                  </a:lnTo>
                  <a:lnTo>
                    <a:pt x="393" y="0"/>
                  </a:lnTo>
                  <a:lnTo>
                    <a:pt x="352" y="17"/>
                  </a:lnTo>
                  <a:lnTo>
                    <a:pt x="325" y="84"/>
                  </a:lnTo>
                  <a:lnTo>
                    <a:pt x="278" y="111"/>
                  </a:lnTo>
                  <a:lnTo>
                    <a:pt x="258" y="216"/>
                  </a:lnTo>
                  <a:lnTo>
                    <a:pt x="181" y="268"/>
                  </a:lnTo>
                  <a:lnTo>
                    <a:pt x="118" y="289"/>
                  </a:lnTo>
                  <a:lnTo>
                    <a:pt x="102" y="26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955" name="Freeform 67"/>
            <p:cNvSpPr>
              <a:spLocks noChangeAspect="1"/>
            </p:cNvSpPr>
            <p:nvPr/>
          </p:nvSpPr>
          <p:spPr bwMode="auto">
            <a:xfrm>
              <a:off x="4506" y="1634"/>
              <a:ext cx="41" cy="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2" y="0"/>
                </a:cxn>
                <a:cxn ang="0">
                  <a:pos x="18" y="71"/>
                </a:cxn>
                <a:cxn ang="0">
                  <a:pos x="2" y="70"/>
                </a:cxn>
                <a:cxn ang="0">
                  <a:pos x="0" y="6"/>
                </a:cxn>
              </a:cxnLst>
              <a:rect l="0" t="0" r="r" b="b"/>
              <a:pathLst>
                <a:path w="42" h="71">
                  <a:moveTo>
                    <a:pt x="0" y="6"/>
                  </a:moveTo>
                  <a:lnTo>
                    <a:pt x="42" y="0"/>
                  </a:lnTo>
                  <a:lnTo>
                    <a:pt x="18" y="71"/>
                  </a:lnTo>
                  <a:lnTo>
                    <a:pt x="2" y="7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7956" name="AutoShape 68"/>
          <p:cNvSpPr>
            <a:spLocks noChangeArrowheads="1"/>
          </p:cNvSpPr>
          <p:nvPr/>
        </p:nvSpPr>
        <p:spPr bwMode="auto">
          <a:xfrm>
            <a:off x="7470775" y="2982913"/>
            <a:ext cx="166688" cy="173037"/>
          </a:xfrm>
          <a:prstGeom prst="star5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0" name="Line 72"/>
          <p:cNvSpPr>
            <a:spLocks noChangeShapeType="1"/>
          </p:cNvSpPr>
          <p:nvPr/>
        </p:nvSpPr>
        <p:spPr bwMode="auto">
          <a:xfrm>
            <a:off x="7924800" y="3117850"/>
            <a:ext cx="309563" cy="63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1" name="Line 73"/>
          <p:cNvSpPr>
            <a:spLocks noChangeShapeType="1"/>
          </p:cNvSpPr>
          <p:nvPr/>
        </p:nvSpPr>
        <p:spPr bwMode="auto">
          <a:xfrm flipV="1">
            <a:off x="8004175" y="2759075"/>
            <a:ext cx="254000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3" name="Line 75"/>
          <p:cNvSpPr>
            <a:spLocks noChangeShapeType="1"/>
          </p:cNvSpPr>
          <p:nvPr/>
        </p:nvSpPr>
        <p:spPr bwMode="auto">
          <a:xfrm flipH="1" flipV="1">
            <a:off x="7858125" y="14732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4" name="Line 76"/>
          <p:cNvSpPr>
            <a:spLocks noChangeShapeType="1"/>
          </p:cNvSpPr>
          <p:nvPr/>
        </p:nvSpPr>
        <p:spPr bwMode="auto">
          <a:xfrm flipV="1">
            <a:off x="8334375" y="2082800"/>
            <a:ext cx="1524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8" name="Line 80"/>
          <p:cNvSpPr>
            <a:spLocks noChangeShapeType="1"/>
          </p:cNvSpPr>
          <p:nvPr/>
        </p:nvSpPr>
        <p:spPr bwMode="auto">
          <a:xfrm rot="600000">
            <a:off x="2563813" y="5268913"/>
            <a:ext cx="244475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2" name="Text Box 84"/>
          <p:cNvSpPr txBox="1">
            <a:spLocks noChangeAspect="1" noChangeArrowheads="1"/>
          </p:cNvSpPr>
          <p:nvPr/>
        </p:nvSpPr>
        <p:spPr bwMode="auto">
          <a:xfrm>
            <a:off x="4305934" y="3395246"/>
            <a:ext cx="79946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$43.39</a:t>
            </a:r>
            <a:endParaRPr 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3" name="Text Box 85"/>
          <p:cNvSpPr txBox="1">
            <a:spLocks noChangeAspect="1" noChangeArrowheads="1"/>
          </p:cNvSpPr>
          <p:nvPr/>
        </p:nvSpPr>
        <p:spPr bwMode="auto">
          <a:xfrm>
            <a:off x="4414202" y="3910648"/>
            <a:ext cx="83185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$40.72</a:t>
            </a:r>
            <a:endParaRPr 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4" name="Text Box 86"/>
          <p:cNvSpPr txBox="1">
            <a:spLocks noChangeAspect="1" noChangeArrowheads="1"/>
          </p:cNvSpPr>
          <p:nvPr/>
        </p:nvSpPr>
        <p:spPr bwMode="auto">
          <a:xfrm>
            <a:off x="4202747" y="4614446"/>
            <a:ext cx="90265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$39.73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7" name="Text Box 89"/>
          <p:cNvSpPr txBox="1">
            <a:spLocks noChangeAspect="1" noChangeArrowheads="1"/>
          </p:cNvSpPr>
          <p:nvPr/>
        </p:nvSpPr>
        <p:spPr bwMode="auto">
          <a:xfrm>
            <a:off x="1297304" y="3346450"/>
            <a:ext cx="94297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$40.25</a:t>
            </a:r>
            <a:endParaRPr lang="en-US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8" name="Text Box 90"/>
          <p:cNvSpPr txBox="1">
            <a:spLocks noChangeAspect="1" noChangeArrowheads="1"/>
          </p:cNvSpPr>
          <p:nvPr/>
        </p:nvSpPr>
        <p:spPr bwMode="auto">
          <a:xfrm>
            <a:off x="1768793" y="2988846"/>
            <a:ext cx="792604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$35.22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2" name="Text Box 94"/>
          <p:cNvSpPr txBox="1">
            <a:spLocks noChangeAspect="1" noChangeArrowheads="1"/>
          </p:cNvSpPr>
          <p:nvPr/>
        </p:nvSpPr>
        <p:spPr bwMode="auto">
          <a:xfrm>
            <a:off x="2286000" y="3987800"/>
            <a:ext cx="92813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$32.71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3" name="Text Box 95"/>
          <p:cNvSpPr txBox="1">
            <a:spLocks noChangeAspect="1" noChangeArrowheads="1"/>
          </p:cNvSpPr>
          <p:nvPr/>
        </p:nvSpPr>
        <p:spPr bwMode="auto">
          <a:xfrm>
            <a:off x="3148013" y="4025166"/>
            <a:ext cx="81438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$29.25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4" name="Text Box 96"/>
          <p:cNvSpPr txBox="1">
            <a:spLocks noChangeAspect="1" noChangeArrowheads="1"/>
          </p:cNvSpPr>
          <p:nvPr/>
        </p:nvSpPr>
        <p:spPr bwMode="auto">
          <a:xfrm>
            <a:off x="3299143" y="3253006"/>
            <a:ext cx="79533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$42.46</a:t>
            </a:r>
            <a:endParaRPr 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7" name="Text Box 99"/>
          <p:cNvSpPr txBox="1">
            <a:spLocks noChangeAspect="1" noChangeArrowheads="1"/>
          </p:cNvSpPr>
          <p:nvPr/>
        </p:nvSpPr>
        <p:spPr bwMode="auto">
          <a:xfrm>
            <a:off x="5161280" y="3471446"/>
            <a:ext cx="80716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$41.01</a:t>
            </a:r>
            <a:endParaRPr 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9" name="Text Box 101"/>
          <p:cNvSpPr txBox="1">
            <a:spLocks noChangeAspect="1" noChangeArrowheads="1"/>
          </p:cNvSpPr>
          <p:nvPr/>
        </p:nvSpPr>
        <p:spPr bwMode="auto">
          <a:xfrm>
            <a:off x="5314950" y="4777303"/>
            <a:ext cx="79383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$41.43</a:t>
            </a:r>
            <a:endParaRPr 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0" name="Text Box 102"/>
          <p:cNvSpPr txBox="1">
            <a:spLocks noChangeAspect="1" noChangeArrowheads="1"/>
          </p:cNvSpPr>
          <p:nvPr/>
        </p:nvSpPr>
        <p:spPr bwMode="auto">
          <a:xfrm>
            <a:off x="5174615" y="3935730"/>
            <a:ext cx="75882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$39.40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1" name="Text Box 103"/>
          <p:cNvSpPr txBox="1">
            <a:spLocks noChangeAspect="1" noChangeArrowheads="1"/>
          </p:cNvSpPr>
          <p:nvPr/>
        </p:nvSpPr>
        <p:spPr bwMode="auto">
          <a:xfrm>
            <a:off x="711200" y="4787900"/>
            <a:ext cx="8890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$38.07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2" name="Text Box 104"/>
          <p:cNvSpPr txBox="1">
            <a:spLocks noChangeAspect="1" noChangeArrowheads="1"/>
          </p:cNvSpPr>
          <p:nvPr/>
        </p:nvSpPr>
        <p:spPr bwMode="auto">
          <a:xfrm>
            <a:off x="2667000" y="5197475"/>
            <a:ext cx="89693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$35.99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6" name="Text Box 108"/>
          <p:cNvSpPr txBox="1">
            <a:spLocks noChangeAspect="1" noChangeArrowheads="1"/>
          </p:cNvSpPr>
          <p:nvPr/>
        </p:nvSpPr>
        <p:spPr bwMode="auto">
          <a:xfrm>
            <a:off x="5540376" y="3043873"/>
            <a:ext cx="69215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$37.98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7" name="Text Box 109"/>
          <p:cNvSpPr txBox="1">
            <a:spLocks noChangeAspect="1" noChangeArrowheads="1"/>
          </p:cNvSpPr>
          <p:nvPr/>
        </p:nvSpPr>
        <p:spPr bwMode="auto">
          <a:xfrm>
            <a:off x="5542280" y="4264223"/>
            <a:ext cx="78422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$40.71</a:t>
            </a:r>
            <a:endParaRPr 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8" name="Text Box 110"/>
          <p:cNvSpPr txBox="1">
            <a:spLocks noChangeAspect="1" noChangeArrowheads="1"/>
          </p:cNvSpPr>
          <p:nvPr/>
        </p:nvSpPr>
        <p:spPr bwMode="auto">
          <a:xfrm>
            <a:off x="6060757" y="2284413"/>
            <a:ext cx="77692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$41.44</a:t>
            </a:r>
            <a:endParaRPr lang="en-US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9" name="Text Box 111"/>
          <p:cNvSpPr txBox="1">
            <a:spLocks noChangeAspect="1" noChangeArrowheads="1"/>
          </p:cNvSpPr>
          <p:nvPr/>
        </p:nvSpPr>
        <p:spPr bwMode="auto">
          <a:xfrm>
            <a:off x="7167880" y="3245168"/>
            <a:ext cx="69850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$39.40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0" name="Text Box 112"/>
          <p:cNvSpPr txBox="1">
            <a:spLocks noChangeAspect="1" noChangeArrowheads="1"/>
          </p:cNvSpPr>
          <p:nvPr/>
        </p:nvSpPr>
        <p:spPr bwMode="auto">
          <a:xfrm>
            <a:off x="7040880" y="3578423"/>
            <a:ext cx="81200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$41.01</a:t>
            </a:r>
            <a:endParaRPr 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4" name="Text Box 116"/>
          <p:cNvSpPr txBox="1">
            <a:spLocks noChangeAspect="1" noChangeArrowheads="1"/>
          </p:cNvSpPr>
          <p:nvPr/>
        </p:nvSpPr>
        <p:spPr bwMode="auto">
          <a:xfrm>
            <a:off x="6553200" y="4216400"/>
            <a:ext cx="8874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$39.90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5" name="Text Box 117"/>
          <p:cNvSpPr txBox="1">
            <a:spLocks noChangeAspect="1" noChangeArrowheads="1"/>
          </p:cNvSpPr>
          <p:nvPr/>
        </p:nvSpPr>
        <p:spPr bwMode="auto">
          <a:xfrm>
            <a:off x="6913880" y="3886200"/>
            <a:ext cx="762794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$42.71</a:t>
            </a:r>
            <a:endParaRPr lang="en-US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7" name="Text Box 119"/>
          <p:cNvSpPr txBox="1">
            <a:spLocks noChangeAspect="1" noChangeArrowheads="1"/>
          </p:cNvSpPr>
          <p:nvPr/>
        </p:nvSpPr>
        <p:spPr bwMode="auto">
          <a:xfrm>
            <a:off x="5263833" y="2094230"/>
            <a:ext cx="87788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$42.52</a:t>
            </a:r>
            <a:endParaRPr 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8" name="Text Box 120"/>
          <p:cNvSpPr txBox="1">
            <a:spLocks noChangeAspect="1" noChangeArrowheads="1"/>
          </p:cNvSpPr>
          <p:nvPr/>
        </p:nvSpPr>
        <p:spPr bwMode="auto">
          <a:xfrm>
            <a:off x="6351904" y="2809240"/>
            <a:ext cx="79057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$37.13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9" name="Text Box 121"/>
          <p:cNvSpPr txBox="1">
            <a:spLocks noChangeAspect="1" noChangeArrowheads="1"/>
          </p:cNvSpPr>
          <p:nvPr/>
        </p:nvSpPr>
        <p:spPr bwMode="auto">
          <a:xfrm>
            <a:off x="7245033" y="2186503"/>
            <a:ext cx="722314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$43.47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0" y="6267069"/>
            <a:ext cx="5410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NOTE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Excludes Medicare Advantage Drug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Plans.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Kaiser Family Foundation analysis of Centers for Medicare &amp; Medicaid Services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(CMS) PDP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landscape source file,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2013. 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0" name="Rectangle 132"/>
          <p:cNvSpPr>
            <a:spLocks noChangeArrowheads="1"/>
          </p:cNvSpPr>
          <p:nvPr/>
        </p:nvSpPr>
        <p:spPr bwMode="auto">
          <a:xfrm>
            <a:off x="5411788" y="5730875"/>
            <a:ext cx="155575" cy="155575"/>
          </a:xfrm>
          <a:prstGeom prst="rect">
            <a:avLst/>
          </a:prstGeom>
          <a:solidFill>
            <a:srgbClr val="BFCC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1" name="Rectangle 133"/>
          <p:cNvSpPr>
            <a:spLocks noChangeArrowheads="1"/>
          </p:cNvSpPr>
          <p:nvPr/>
        </p:nvSpPr>
        <p:spPr bwMode="auto">
          <a:xfrm>
            <a:off x="5295899" y="5638800"/>
            <a:ext cx="2300289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2" name="Rectangle 134"/>
          <p:cNvSpPr>
            <a:spLocks noChangeArrowheads="1"/>
          </p:cNvSpPr>
          <p:nvPr/>
        </p:nvSpPr>
        <p:spPr bwMode="auto">
          <a:xfrm>
            <a:off x="5410200" y="5995987"/>
            <a:ext cx="155575" cy="155575"/>
          </a:xfrm>
          <a:prstGeom prst="rect">
            <a:avLst/>
          </a:prstGeom>
          <a:solidFill>
            <a:srgbClr val="7F99B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3" name="Text Box 135"/>
          <p:cNvSpPr txBox="1">
            <a:spLocks noChangeArrowheads="1"/>
          </p:cNvSpPr>
          <p:nvPr/>
        </p:nvSpPr>
        <p:spPr bwMode="auto">
          <a:xfrm>
            <a:off x="5516563" y="5638800"/>
            <a:ext cx="2340769" cy="30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$29 to &lt;$38 (8 regions)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4" name="Text Box 136"/>
          <p:cNvSpPr txBox="1">
            <a:spLocks noChangeArrowheads="1"/>
          </p:cNvSpPr>
          <p:nvPr/>
        </p:nvSpPr>
        <p:spPr bwMode="auto">
          <a:xfrm>
            <a:off x="5521326" y="5921375"/>
            <a:ext cx="1889726" cy="30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$38 to &lt;$40 (7 regions)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5" name="Text Box 137"/>
          <p:cNvSpPr txBox="1">
            <a:spLocks noChangeArrowheads="1"/>
          </p:cNvSpPr>
          <p:nvPr/>
        </p:nvSpPr>
        <p:spPr bwMode="auto">
          <a:xfrm>
            <a:off x="5516563" y="6186487"/>
            <a:ext cx="1981098" cy="30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$40 to &lt;$42 (11 regions)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6" name="Rectangle 138"/>
          <p:cNvSpPr>
            <a:spLocks noChangeArrowheads="1"/>
          </p:cNvSpPr>
          <p:nvPr/>
        </p:nvSpPr>
        <p:spPr bwMode="auto">
          <a:xfrm>
            <a:off x="5411788" y="6261100"/>
            <a:ext cx="155575" cy="155575"/>
          </a:xfrm>
          <a:prstGeom prst="rect">
            <a:avLst/>
          </a:prstGeom>
          <a:solidFill>
            <a:srgbClr val="40668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1" name="Text Box 137"/>
          <p:cNvSpPr txBox="1">
            <a:spLocks noChangeArrowheads="1"/>
          </p:cNvSpPr>
          <p:nvPr/>
        </p:nvSpPr>
        <p:spPr bwMode="auto">
          <a:xfrm>
            <a:off x="5514975" y="6448425"/>
            <a:ext cx="1889726" cy="30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$42 to &lt;$46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(8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regions)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Rectangle 138"/>
          <p:cNvSpPr>
            <a:spLocks noChangeArrowheads="1"/>
          </p:cNvSpPr>
          <p:nvPr/>
        </p:nvSpPr>
        <p:spPr bwMode="auto">
          <a:xfrm>
            <a:off x="5410200" y="6523038"/>
            <a:ext cx="155575" cy="15557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9" name="Text Box 123"/>
          <p:cNvSpPr txBox="1">
            <a:spLocks noChangeAspect="1" noChangeArrowheads="1"/>
          </p:cNvSpPr>
          <p:nvPr/>
        </p:nvSpPr>
        <p:spPr bwMode="auto">
          <a:xfrm>
            <a:off x="8534400" y="1828482"/>
            <a:ext cx="590550" cy="53860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$37.63</a:t>
            </a:r>
            <a:r>
              <a:rPr lang="en-US" sz="9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9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CT, MA, RI, VT</a:t>
            </a:r>
          </a:p>
        </p:txBody>
      </p:sp>
      <p:sp>
        <p:nvSpPr>
          <p:cNvPr id="150" name="Text Box 92"/>
          <p:cNvSpPr txBox="1">
            <a:spLocks noChangeAspect="1" noChangeArrowheads="1"/>
          </p:cNvSpPr>
          <p:nvPr/>
        </p:nvSpPr>
        <p:spPr bwMode="auto">
          <a:xfrm>
            <a:off x="8286750" y="3073400"/>
            <a:ext cx="685800" cy="3770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" tIns="0" rIns="9144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$43.54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DE, DC, MD</a:t>
            </a:r>
          </a:p>
        </p:txBody>
      </p:sp>
      <p:sp>
        <p:nvSpPr>
          <p:cNvPr id="153" name="Text Box 86"/>
          <p:cNvSpPr txBox="1">
            <a:spLocks noChangeAspect="1" noChangeArrowheads="1"/>
          </p:cNvSpPr>
          <p:nvPr/>
        </p:nvSpPr>
        <p:spPr bwMode="auto">
          <a:xfrm>
            <a:off x="8305798" y="2501900"/>
            <a:ext cx="666751" cy="40780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$41.49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NJ</a:t>
            </a:r>
            <a:endParaRPr lang="en-US" sz="11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Text Box 129"/>
          <p:cNvSpPr txBox="1">
            <a:spLocks noChangeAspect="1" noChangeArrowheads="1"/>
          </p:cNvSpPr>
          <p:nvPr/>
        </p:nvSpPr>
        <p:spPr bwMode="auto">
          <a:xfrm>
            <a:off x="7267575" y="1320800"/>
            <a:ext cx="533400" cy="37702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$37.14</a:t>
            </a:r>
            <a:r>
              <a:rPr lang="en-US" sz="14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4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ME, NH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-1016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Weighted Average Premium for Medicare Part 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Stand-Alone PDPs, by Region, 2013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7" name="Text Box 25"/>
          <p:cNvSpPr txBox="1">
            <a:spLocks noChangeAspect="1" noChangeArrowheads="1"/>
          </p:cNvSpPr>
          <p:nvPr/>
        </p:nvSpPr>
        <p:spPr bwMode="auto">
          <a:xfrm>
            <a:off x="3690937" y="2072937"/>
            <a:ext cx="981075" cy="5386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4" tIns="0" rIns="9144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$39.00</a:t>
            </a:r>
            <a:r>
              <a:rPr lang="en-US" sz="14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4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IA, MN, MT, NE, ND, SD, WY</a:t>
            </a:r>
          </a:p>
        </p:txBody>
      </p:sp>
      <p:sp>
        <p:nvSpPr>
          <p:cNvPr id="138" name="Text Box 164"/>
          <p:cNvSpPr txBox="1">
            <a:spLocks noChangeAspect="1" noChangeArrowheads="1"/>
          </p:cNvSpPr>
          <p:nvPr/>
        </p:nvSpPr>
        <p:spPr bwMode="auto">
          <a:xfrm>
            <a:off x="2428240" y="2538889"/>
            <a:ext cx="670400" cy="37702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$45.90</a:t>
            </a:r>
            <a:r>
              <a:rPr lang="en-US" sz="14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4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ID, UT</a:t>
            </a:r>
          </a:p>
        </p:txBody>
      </p:sp>
      <p:sp>
        <p:nvSpPr>
          <p:cNvPr id="139" name="Text Box 9"/>
          <p:cNvSpPr txBox="1">
            <a:spLocks noChangeAspect="1" noChangeArrowheads="1"/>
          </p:cNvSpPr>
          <p:nvPr/>
        </p:nvSpPr>
        <p:spPr bwMode="auto">
          <a:xfrm>
            <a:off x="1622965" y="1705838"/>
            <a:ext cx="586835" cy="37702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$40.53 </a:t>
            </a:r>
            <a:r>
              <a:rPr lang="en-US" sz="14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4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OR, WA</a:t>
            </a:r>
          </a:p>
        </p:txBody>
      </p:sp>
      <p:sp>
        <p:nvSpPr>
          <p:cNvPr id="140" name="Text Box 160"/>
          <p:cNvSpPr txBox="1">
            <a:spLocks noChangeAspect="1" noChangeArrowheads="1"/>
          </p:cNvSpPr>
          <p:nvPr/>
        </p:nvSpPr>
        <p:spPr bwMode="auto">
          <a:xfrm>
            <a:off x="7013576" y="2667000"/>
            <a:ext cx="530224" cy="3770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$40.59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PA, WV</a:t>
            </a:r>
          </a:p>
        </p:txBody>
      </p:sp>
      <p:sp>
        <p:nvSpPr>
          <p:cNvPr id="144" name="Text Box 65"/>
          <p:cNvSpPr txBox="1">
            <a:spLocks noChangeAspect="1" noChangeArrowheads="1"/>
          </p:cNvSpPr>
          <p:nvPr/>
        </p:nvSpPr>
        <p:spPr bwMode="auto">
          <a:xfrm>
            <a:off x="6162269" y="3188018"/>
            <a:ext cx="543014" cy="3770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$43.68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IN, KY</a:t>
            </a:r>
          </a:p>
        </p:txBody>
      </p:sp>
      <p:sp>
        <p:nvSpPr>
          <p:cNvPr id="145" name="Text Box 139"/>
          <p:cNvSpPr txBox="1">
            <a:spLocks noChangeAspect="1" noChangeArrowheads="1"/>
          </p:cNvSpPr>
          <p:nvPr/>
        </p:nvSpPr>
        <p:spPr bwMode="auto">
          <a:xfrm>
            <a:off x="6129102" y="3860902"/>
            <a:ext cx="576181" cy="3770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$41.08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AL, TN</a:t>
            </a:r>
          </a:p>
        </p:txBody>
      </p:sp>
      <p:sp>
        <p:nvSpPr>
          <p:cNvPr id="120" name="Text Box 135"/>
          <p:cNvSpPr txBox="1">
            <a:spLocks noChangeArrowheads="1"/>
          </p:cNvSpPr>
          <p:nvPr/>
        </p:nvSpPr>
        <p:spPr bwMode="auto">
          <a:xfrm>
            <a:off x="67471" y="1254204"/>
            <a:ext cx="1127124" cy="110799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29" tIns="0" rIns="91429" bIns="0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National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Weighted Average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$40.18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997960" y="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14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" name="Line 73"/>
          <p:cNvSpPr>
            <a:spLocks noChangeShapeType="1"/>
          </p:cNvSpPr>
          <p:nvPr/>
        </p:nvSpPr>
        <p:spPr bwMode="auto">
          <a:xfrm flipV="1">
            <a:off x="7570787" y="4981575"/>
            <a:ext cx="254000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3" name="Text Box 86"/>
          <p:cNvSpPr txBox="1">
            <a:spLocks noChangeAspect="1" noChangeArrowheads="1"/>
          </p:cNvSpPr>
          <p:nvPr/>
        </p:nvSpPr>
        <p:spPr bwMode="auto">
          <a:xfrm>
            <a:off x="7872411" y="4782979"/>
            <a:ext cx="614363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$38.01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11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0" y="-9939"/>
            <a:ext cx="9144000" cy="1255728"/>
          </a:xfrm>
          <a:prstGeom prst="rect">
            <a:avLst/>
          </a:prstGeom>
          <a:solidFill>
            <a:srgbClr val="00264D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Weighted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Average Monthly Premiums for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Medicare Part D Stand-Alone PDPs, 2006-2013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3429000" y="0"/>
            <a:ext cx="2286000" cy="366713"/>
          </a:xfrm>
          <a:prstGeom prst="rect">
            <a:avLst/>
          </a:prstGeom>
          <a:solidFill>
            <a:srgbClr val="00264D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Exhibit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15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04" name="Text Box 10"/>
          <p:cNvSpPr txBox="1">
            <a:spLocks noChangeArrowheads="1"/>
          </p:cNvSpPr>
          <p:nvPr/>
        </p:nvSpPr>
        <p:spPr bwMode="auto">
          <a:xfrm>
            <a:off x="0" y="6433268"/>
            <a:ext cx="91440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NOTES: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Average premiums are weighted by enrollment in each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year. 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Excludes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plans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in the territories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SOURCE: Georgetown/NORC analysis of data from CMS for the Kaiser Family Foundation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869281"/>
              </p:ext>
            </p:extLst>
          </p:nvPr>
        </p:nvGraphicFramePr>
        <p:xfrm>
          <a:off x="149225" y="1085850"/>
          <a:ext cx="8393113" cy="519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6" name="Text Box 14"/>
          <p:cNvSpPr txBox="1">
            <a:spLocks noChangeArrowheads="1"/>
          </p:cNvSpPr>
          <p:nvPr/>
        </p:nvSpPr>
        <p:spPr bwMode="auto">
          <a:xfrm>
            <a:off x="2971800" y="3581400"/>
            <a:ext cx="3733800" cy="457200"/>
          </a:xfrm>
          <a:prstGeom prst="rect">
            <a:avLst/>
          </a:prstGeom>
          <a:solidFill>
            <a:srgbClr val="00264D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FFFF"/>
                </a:solidFill>
                <a:latin typeface="Calibri" pitchFamily="34" charset="0"/>
              </a:rPr>
              <a:t>2006-2013:  55% </a:t>
            </a:r>
            <a:r>
              <a:rPr lang="en-US" sz="2400" b="1" dirty="0">
                <a:solidFill>
                  <a:srgbClr val="FFFFFF"/>
                </a:solidFill>
                <a:latin typeface="Calibri" pitchFamily="34" charset="0"/>
              </a:rPr>
              <a:t>increase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544917" y="2404646"/>
            <a:ext cx="2370483" cy="338554"/>
          </a:xfrm>
          <a:prstGeom prst="rect">
            <a:avLst/>
          </a:prstGeom>
          <a:solidFill>
            <a:srgbClr val="00264D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rgbClr val="FFFFFF"/>
                </a:solidFill>
                <a:latin typeface="Calibri" pitchFamily="34" charset="0"/>
              </a:rPr>
              <a:t>2012-2013: 7% increase</a:t>
            </a:r>
            <a:endParaRPr lang="en-US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7600949" y="1657350"/>
            <a:ext cx="114300" cy="1143000"/>
          </a:xfrm>
          <a:prstGeom prst="leftBrace">
            <a:avLst>
              <a:gd name="adj1" fmla="val 6311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264D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Premiums </a:t>
            </a:r>
            <a:r>
              <a:rPr lang="en-US" sz="2800" b="1" dirty="0">
                <a:solidFill>
                  <a:schemeClr val="bg1"/>
                </a:solidFill>
                <a:latin typeface="+mn-lt"/>
              </a:rPr>
              <a:t>in Medicare 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Part D Stand-Alone PDPs with </a:t>
            </a:r>
            <a:r>
              <a:rPr lang="en-US" sz="2800" b="1" dirty="0">
                <a:solidFill>
                  <a:schemeClr val="bg1"/>
                </a:solidFill>
                <a:latin typeface="+mn-lt"/>
              </a:rPr>
              <a:t>Highest 2012 Enrollment, 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2006-2013</a:t>
            </a:r>
            <a:endParaRPr lang="en-US" sz="28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6434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598064"/>
              </p:ext>
            </p:extLst>
          </p:nvPr>
        </p:nvGraphicFramePr>
        <p:xfrm>
          <a:off x="114300" y="1371600"/>
          <a:ext cx="8953500" cy="4703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6900"/>
                <a:gridCol w="1295400"/>
                <a:gridCol w="838200"/>
                <a:gridCol w="1066800"/>
                <a:gridCol w="990600"/>
                <a:gridCol w="990600"/>
                <a:gridCol w="914400"/>
                <a:gridCol w="990600"/>
              </a:tblGrid>
              <a:tr h="757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PDP Rank 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2012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rgbClr val="00264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 Enrollment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(of 17.7 million)</a:t>
                      </a:r>
                      <a:endParaRPr kumimoji="0" lang="en-US" sz="3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Weighted Average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Monthly Premium</a:t>
                      </a:r>
                      <a:r>
                        <a:rPr kumimoji="0" lang="en-US" sz="16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3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Change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b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(in millions)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% of Total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2006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2012-2013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2006-2013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3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AARP MedicareRx Preferred</a:t>
                      </a:r>
                      <a:endParaRPr kumimoji="0" lang="en-US" sz="3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4,011,357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22.6%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$26.31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$39.85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$40.42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+1%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+54%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629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CCRx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Basic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1,768,148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10.0%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$30.94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$30.75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$33.33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+8%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+8%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643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Humana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Walmart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-Preferred</a:t>
                      </a:r>
                      <a:endParaRPr kumimoji="0" lang="en-US" sz="3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1,511,850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8.5%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--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$15.10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$18.50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+23%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--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643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Humana PDP Enhanced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1,374,479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7.8%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$14.73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$39.58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$43.77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+11%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+197%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629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Silverscript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Basic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1,322,856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7.5%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$28.32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$30.24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$32.55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+8%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+15%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56410" name="Text Box 525"/>
          <p:cNvSpPr txBox="1">
            <a:spLocks noChangeArrowheads="1"/>
          </p:cNvSpPr>
          <p:nvPr/>
        </p:nvSpPr>
        <p:spPr bwMode="auto">
          <a:xfrm>
            <a:off x="0" y="6433268"/>
            <a:ext cx="86868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  <a:latin typeface="Calibri"/>
              </a:rPr>
              <a:t>NOTES: </a:t>
            </a:r>
            <a:r>
              <a:rPr lang="en-US" sz="1200" baseline="30000" dirty="0">
                <a:solidFill>
                  <a:srgbClr val="000000"/>
                </a:solidFill>
                <a:latin typeface="Calibri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Average premiums are weighted by enrollment in each region for each year. </a:t>
            </a:r>
            <a:endParaRPr lang="en-US" sz="1200" dirty="0" smtClean="0">
              <a:solidFill>
                <a:srgbClr val="000000"/>
              </a:solidFill>
              <a:latin typeface="Calibri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:  Georgetown/NORC analysis of CMS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2006-2012 PDP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Landscape Source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Files for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the Kaiser Family Foundation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.</a:t>
            </a:r>
            <a:endParaRPr lang="en-US" sz="12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0"/>
            <a:ext cx="2286000" cy="366713"/>
          </a:xfrm>
          <a:prstGeom prst="rect">
            <a:avLst/>
          </a:prstGeom>
          <a:solidFill>
            <a:srgbClr val="00264D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Exhibit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16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"/>
            <a:ext cx="9144000" cy="1219200"/>
          </a:xfrm>
          <a:solidFill>
            <a:srgbClr val="00264D"/>
          </a:solidFill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Costs for Top Brands in Stand-Alone PDPs with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Highest </a:t>
            </a:r>
            <a:r>
              <a:rPr lang="en-US" b="1" dirty="0">
                <a:solidFill>
                  <a:schemeClr val="bg1"/>
                </a:solidFill>
              </a:rPr>
              <a:t>2012 </a:t>
            </a:r>
            <a:r>
              <a:rPr lang="en-US" b="1" dirty="0" smtClean="0">
                <a:solidFill>
                  <a:schemeClr val="bg1"/>
                </a:solidFill>
              </a:rPr>
              <a:t>Enrollment in DC Zip Code (20037)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59739046"/>
              </p:ext>
            </p:extLst>
          </p:nvPr>
        </p:nvGraphicFramePr>
        <p:xfrm>
          <a:off x="76200" y="1219200"/>
          <a:ext cx="8915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410" name="Text Box 525"/>
          <p:cNvSpPr txBox="1">
            <a:spLocks noChangeArrowheads="1"/>
          </p:cNvSpPr>
          <p:nvPr/>
        </p:nvSpPr>
        <p:spPr bwMode="auto">
          <a:xfrm>
            <a:off x="0" y="6599468"/>
            <a:ext cx="8534400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SOURCE: 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Kaiser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Family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Foundation analysis of data from Medicare Plan Finder.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18840" y="0"/>
            <a:ext cx="2286000" cy="366713"/>
          </a:xfrm>
          <a:prstGeom prst="rect">
            <a:avLst/>
          </a:prstGeom>
          <a:solidFill>
            <a:srgbClr val="00264D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17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21217" y="256098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(not covered)</a:t>
            </a:r>
            <a:endParaRPr lang="en-US" sz="14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2383" y="5903844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(not covered)</a:t>
            </a:r>
            <a:endParaRPr lang="en-US" sz="14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9584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0" y="-6627"/>
            <a:ext cx="9144000" cy="119109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ts val="0"/>
              </a:spcBef>
            </a:pPr>
            <a:endParaRPr lang="en-US" sz="2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Median Cost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Sharing for Medicare Part D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Plans, </a:t>
            </a:r>
            <a:b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2006 and 2012</a:t>
            </a:r>
            <a:endParaRPr lang="en-U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0" y="6267069"/>
            <a:ext cx="8458200" cy="5909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NOTES: Part D cost-sharing amounts are medians. Analysis excludes generic/brand plans, plans with coinsurance for regular tiers, and plans with flat copayments for specialty tiers.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Georgetown/NORC analysis of data from CMS for </a:t>
            </a:r>
            <a:r>
              <a:rPr lang="en-US" sz="12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MedPAC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and the Kaiser Family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Foundation.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418840" y="-7229"/>
            <a:ext cx="2286000" cy="36671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18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33162821"/>
              </p:ext>
            </p:extLst>
          </p:nvPr>
        </p:nvGraphicFramePr>
        <p:xfrm>
          <a:off x="92365" y="1184468"/>
          <a:ext cx="6460835" cy="4835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559827"/>
              </p:ext>
            </p:extLst>
          </p:nvPr>
        </p:nvGraphicFramePr>
        <p:xfrm>
          <a:off x="6553200" y="1676400"/>
          <a:ext cx="2971800" cy="4091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>
            <a:off x="4374543" y="3825240"/>
            <a:ext cx="4297680" cy="0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34719" y="5757446"/>
            <a:ext cx="10178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Generics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309438" y="573622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286000" y="5749764"/>
            <a:ext cx="20699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Preferred brands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438400" y="573622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873854" y="5715000"/>
            <a:ext cx="32127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Non-preferred brands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572000" y="573622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7287919" y="5734878"/>
            <a:ext cx="10178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Specialty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6918960" y="573622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5410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Part A – Hospital Insurance Program</a:t>
            </a:r>
          </a:p>
          <a:p>
            <a:pPr lvl="1">
              <a:spcBef>
                <a:spcPct val="25000"/>
              </a:spcBef>
            </a:pPr>
            <a:r>
              <a:rPr lang="en-US" sz="2000" dirty="0">
                <a:solidFill>
                  <a:schemeClr val="tx1"/>
                </a:solidFill>
              </a:rPr>
              <a:t>Inpatient hospital, skilled nursing facility, home health, and hospice care</a:t>
            </a:r>
          </a:p>
          <a:p>
            <a:pPr>
              <a:buClr>
                <a:srgbClr val="EBDC15"/>
              </a:buClr>
            </a:pP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Part B – Supplementary Medical Insurance</a:t>
            </a:r>
          </a:p>
          <a:p>
            <a:pPr lvl="1">
              <a:spcBef>
                <a:spcPct val="25000"/>
              </a:spcBef>
            </a:pPr>
            <a:r>
              <a:rPr lang="en-US" sz="2000" dirty="0">
                <a:solidFill>
                  <a:schemeClr val="tx1"/>
                </a:solidFill>
              </a:rPr>
              <a:t>Physician visits, outpatient hospital, preventive services, home health </a:t>
            </a:r>
          </a:p>
          <a:p>
            <a:pPr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Part C – Medicare Advantage plans</a:t>
            </a:r>
          </a:p>
          <a:p>
            <a:pPr lvl="1">
              <a:spcBef>
                <a:spcPct val="25000"/>
              </a:spcBef>
            </a:pPr>
            <a:r>
              <a:rPr lang="en-US" sz="2000" dirty="0">
                <a:solidFill>
                  <a:schemeClr val="tx1"/>
                </a:solidFill>
              </a:rPr>
              <a:t>An alternative to Original Medicare; beneficiaries can enroll in a private plan to receive all Medicare-covered benefits and (often) extra benefits </a:t>
            </a:r>
          </a:p>
        </p:txBody>
      </p:sp>
      <p:sp>
        <p:nvSpPr>
          <p:cNvPr id="358405" name="Rectangle 5"/>
          <p:cNvSpPr>
            <a:spLocks noRot="1" noChangeArrowheads="1"/>
          </p:cNvSpPr>
          <p:nvPr/>
        </p:nvSpPr>
        <p:spPr bwMode="auto">
          <a:xfrm>
            <a:off x="0" y="-9939"/>
            <a:ext cx="9144000" cy="10005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lang="en-US" sz="2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Medicare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Part A, Part B, and Part 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7960" y="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1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6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10160"/>
            <a:ext cx="9144000" cy="912912"/>
          </a:xfrm>
          <a:solidFill>
            <a:srgbClr val="00264D"/>
          </a:solidFill>
          <a:ln/>
        </p:spPr>
        <p:txBody>
          <a:bodyPr anchor="ctr" anchorCtr="1"/>
          <a:lstStyle/>
          <a:p>
            <a:pPr>
              <a:lnSpc>
                <a:spcPct val="100000"/>
              </a:lnSpc>
            </a:pP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Medicare Part D Spending and Financing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4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41223810"/>
              </p:ext>
            </p:extLst>
          </p:nvPr>
        </p:nvGraphicFramePr>
        <p:xfrm>
          <a:off x="2209799" y="1084262"/>
          <a:ext cx="6667499" cy="491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657475" y="6000690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itchFamily="34" charset="0"/>
              </a:rPr>
              <a:t>Total Benefit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Payments, 2011 </a:t>
            </a:r>
            <a:r>
              <a:rPr lang="en-US" sz="2000" b="1" dirty="0">
                <a:solidFill>
                  <a:srgbClr val="000000"/>
                </a:solidFill>
                <a:latin typeface="Calibri" pitchFamily="34" charset="0"/>
              </a:rPr>
              <a:t>= $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551 </a:t>
            </a:r>
            <a:r>
              <a:rPr lang="en-US" sz="2000" b="1" dirty="0">
                <a:solidFill>
                  <a:srgbClr val="000000"/>
                </a:solidFill>
                <a:latin typeface="Calibri" pitchFamily="34" charset="0"/>
              </a:rPr>
              <a:t>billion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-29817" y="6433268"/>
            <a:ext cx="92964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NOTE: Numbers do not sum to 100% due to rounding. Total d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oes not include administrative expenses and is net of recoveries.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: CBO Medicare Baseline,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March 2011.</a:t>
            </a:r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034155" y="38100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12%</a:t>
            </a:r>
            <a:endParaRPr lang="en-US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309138" y="4576989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12%</a:t>
            </a:r>
            <a:endParaRPr lang="en-US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770755" y="5189537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4%</a:t>
            </a:r>
            <a:endParaRPr lang="en-US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596379" y="412756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FFFF"/>
                </a:solidFill>
                <a:latin typeface="Calibri" pitchFamily="34" charset="0"/>
              </a:rPr>
              <a:t>5%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943600" y="2748493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Calibri" pitchFamily="34" charset="0"/>
              </a:rPr>
              <a:t>26%</a:t>
            </a:r>
            <a:endParaRPr lang="en-US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735195" y="2373842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12%</a:t>
            </a:r>
            <a:endParaRPr lang="en-US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237383" y="3097877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5%</a:t>
            </a:r>
            <a:endParaRPr lang="en-US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7200898" y="1174749"/>
            <a:ext cx="1638301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auto" hangingPunct="0">
              <a:spcBef>
                <a:spcPct val="2000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itchFamily="34" charset="0"/>
                <a:cs typeface="Arial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Part 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  <a:cs typeface="Arial"/>
              </a:rPr>
              <a:t>A</a:t>
            </a:r>
          </a:p>
          <a:p>
            <a:pPr eaLnBrk="0" fontAlgn="auto" hangingPunct="0">
              <a:spcBef>
                <a:spcPct val="4000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itchFamily="34" charset="0"/>
                <a:cs typeface="Arial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Part 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  <a:cs typeface="Arial"/>
              </a:rPr>
              <a:t>A and B</a:t>
            </a:r>
          </a:p>
          <a:p>
            <a:pPr eaLnBrk="0" fontAlgn="auto" hangingPunct="0">
              <a:spcBef>
                <a:spcPct val="4000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itchFamily="34" charset="0"/>
                <a:cs typeface="Arial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Part 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  <a:cs typeface="Arial"/>
              </a:rPr>
              <a:t>B</a:t>
            </a:r>
          </a:p>
          <a:p>
            <a:pPr eaLnBrk="0" fontAlgn="auto" hangingPunct="0">
              <a:spcBef>
                <a:spcPct val="4000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itchFamily="34" charset="0"/>
                <a:cs typeface="Arial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Part 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  <a:cs typeface="Arial"/>
              </a:rPr>
              <a:t>D</a:t>
            </a:r>
          </a:p>
        </p:txBody>
      </p:sp>
      <p:sp>
        <p:nvSpPr>
          <p:cNvPr id="21524" name="Rectangle 20" descr="50%"/>
          <p:cNvSpPr>
            <a:spLocks noChangeArrowheads="1"/>
          </p:cNvSpPr>
          <p:nvPr/>
        </p:nvSpPr>
        <p:spPr bwMode="auto">
          <a:xfrm>
            <a:off x="7221537" y="1250949"/>
            <a:ext cx="203200" cy="214754"/>
          </a:xfrm>
          <a:prstGeom prst="rect">
            <a:avLst/>
          </a:prstGeom>
          <a:solidFill>
            <a:srgbClr val="0033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1">
              <a:solidFill>
                <a:srgbClr val="00000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21525" name="Rectangle 21" descr="50%"/>
          <p:cNvSpPr>
            <a:spLocks noChangeArrowheads="1"/>
          </p:cNvSpPr>
          <p:nvPr/>
        </p:nvSpPr>
        <p:spPr bwMode="auto">
          <a:xfrm>
            <a:off x="7221537" y="1631949"/>
            <a:ext cx="203200" cy="21475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1">
              <a:solidFill>
                <a:srgbClr val="00000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21526" name="Rectangle 22" descr="50%"/>
          <p:cNvSpPr>
            <a:spLocks noChangeArrowheads="1"/>
          </p:cNvSpPr>
          <p:nvPr/>
        </p:nvSpPr>
        <p:spPr bwMode="auto">
          <a:xfrm>
            <a:off x="7221537" y="2012949"/>
            <a:ext cx="203200" cy="214754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1">
              <a:solidFill>
                <a:srgbClr val="00000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21527" name="Rectangle 23" descr="50%"/>
          <p:cNvSpPr>
            <a:spLocks noChangeArrowheads="1"/>
          </p:cNvSpPr>
          <p:nvPr/>
        </p:nvSpPr>
        <p:spPr bwMode="auto">
          <a:xfrm>
            <a:off x="7226299" y="2393949"/>
            <a:ext cx="203200" cy="21475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1">
              <a:solidFill>
                <a:srgbClr val="00000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5943600" y="4977099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23%</a:t>
            </a:r>
            <a:endParaRPr lang="en-US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76200" y="1447800"/>
            <a:ext cx="2971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5000"/>
              </a:spcBef>
              <a:buSzPct val="70000"/>
              <a:buFont typeface="Wingdings" pitchFamily="2" charset="2"/>
              <a:buChar char="n"/>
            </a:pPr>
            <a:r>
              <a:rPr lang="en-US" sz="1900" b="1" dirty="0">
                <a:latin typeface="Calibri" pitchFamily="34" charset="0"/>
                <a:cs typeface="Calibri" pitchFamily="34" charset="0"/>
              </a:rPr>
              <a:t>Part D is funded by premiums, general revenues, and state payments</a:t>
            </a:r>
          </a:p>
          <a:p>
            <a:pPr marL="742950" lvl="1" indent="-285750">
              <a:spcBef>
                <a:spcPct val="25000"/>
              </a:spcBef>
              <a:buClr>
                <a:srgbClr val="EBDC15"/>
              </a:buClr>
              <a:buSzPct val="70000"/>
              <a:buFont typeface="Wingdings" pitchFamily="2" charset="2"/>
              <a:buChar char="n"/>
            </a:pPr>
            <a:endParaRPr lang="en-US" sz="1700" b="1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5000"/>
              </a:spcBef>
              <a:buSzPct val="70000"/>
              <a:buFont typeface="Wingdings" pitchFamily="2" charset="2"/>
              <a:buChar char="n"/>
            </a:pPr>
            <a:r>
              <a:rPr lang="en-US" sz="1900" b="1" dirty="0">
                <a:latin typeface="Calibri" pitchFamily="34" charset="0"/>
                <a:cs typeface="Calibri" pitchFamily="34" charset="0"/>
              </a:rPr>
              <a:t>Plans are paid a fixed amount for each enrollee</a:t>
            </a:r>
          </a:p>
          <a:p>
            <a:pPr marL="742950" lvl="1" indent="-285750">
              <a:spcBef>
                <a:spcPct val="25000"/>
              </a:spcBef>
              <a:buClr>
                <a:srgbClr val="EBDC15"/>
              </a:buClr>
              <a:buSzPct val="70000"/>
              <a:buFont typeface="Wingdings" pitchFamily="2" charset="2"/>
              <a:buChar char="n"/>
            </a:pPr>
            <a:endParaRPr lang="en-US" sz="1700" b="1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5000"/>
              </a:spcBef>
              <a:buSzPct val="70000"/>
              <a:buFont typeface="Wingdings" pitchFamily="2" charset="2"/>
              <a:buChar char="n"/>
            </a:pPr>
            <a:r>
              <a:rPr lang="en-US" sz="1900" b="1" dirty="0">
                <a:latin typeface="Calibri" pitchFamily="34" charset="0"/>
                <a:cs typeface="Calibri" pitchFamily="34" charset="0"/>
              </a:rPr>
              <a:t>“Reinsurance” payments from the government protect plans from unexpectedly high costs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87800" y="0"/>
            <a:ext cx="1143000" cy="381000"/>
          </a:xfrm>
          <a:prstGeom prst="rect">
            <a:avLst/>
          </a:prstGeom>
          <a:solidFill>
            <a:srgbClr val="00264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19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85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160"/>
            <a:ext cx="9144000" cy="1295400"/>
          </a:xfrm>
          <a:solidFill>
            <a:srgbClr val="00264D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300" b="1" dirty="0" smtClean="0">
                <a:solidFill>
                  <a:schemeClr val="bg1"/>
                </a:solidFill>
              </a:rPr>
              <a:t/>
            </a:r>
            <a:br>
              <a:rPr lang="en-US" sz="3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Exhibit 20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800" b="1" dirty="0" smtClean="0">
                <a:solidFill>
                  <a:schemeClr val="bg1"/>
                </a:solidFill>
              </a:rPr>
              <a:t/>
            </a:r>
            <a:br>
              <a:rPr lang="en-US" sz="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Comparison of Projected and Actual Medicare Part </a:t>
            </a:r>
            <a:r>
              <a:rPr lang="en-US" sz="2800" b="1" dirty="0">
                <a:solidFill>
                  <a:schemeClr val="bg1"/>
                </a:solidFill>
              </a:rPr>
              <a:t>D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Benefit Spending, 2006-2013</a:t>
            </a:r>
            <a:endParaRPr lang="en-US" sz="2000" b="1" i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8106321"/>
              </p:ext>
            </p:extLst>
          </p:nvPr>
        </p:nvGraphicFramePr>
        <p:xfrm>
          <a:off x="838200" y="13716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6019799"/>
            <a:ext cx="84582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NOTE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: CBO projections are adjusted from fiscal years to calendar years. 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Medicare Trustees actual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spending amounts are adjusted for reconciliation payments.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Amounts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exclude offsetting receipts from beneficiary premium payments and state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1200" dirty="0" err="1" smtClean="0">
                <a:latin typeface="Calibri" pitchFamily="34" charset="0"/>
                <a:cs typeface="Calibri" pitchFamily="34" charset="0"/>
              </a:rPr>
              <a:t>clawback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” payments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for dual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eligibles.  All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totals include administrative costs.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SOURCE: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J. Hoadley analysis of data from Congressional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Budget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Office (July 2004) and 2012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Medicare Trustees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Report for the Kaiser Family Foundation.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5000"/>
              </a:lnSpc>
            </a:pP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13359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2003 CBO projections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4029669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2012 Medicare Trustees actual estimates (2006-2011) and projections (2012-2013)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3124200" y="2318265"/>
            <a:ext cx="838200" cy="577334"/>
          </a:xfrm>
          <a:prstGeom prst="straightConnector1">
            <a:avLst/>
          </a:prstGeom>
          <a:ln w="31750">
            <a:solidFill>
              <a:schemeClr val="accent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0"/>
          </p:cNvCxnSpPr>
          <p:nvPr/>
        </p:nvCxnSpPr>
        <p:spPr>
          <a:xfrm flipH="1" flipV="1">
            <a:off x="6858000" y="3570240"/>
            <a:ext cx="457200" cy="459429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17541"/>
              </p:ext>
            </p:extLst>
          </p:nvPr>
        </p:nvGraphicFramePr>
        <p:xfrm>
          <a:off x="798444" y="5473147"/>
          <a:ext cx="8305800" cy="642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8225"/>
                <a:gridCol w="1038225"/>
                <a:gridCol w="1038225"/>
                <a:gridCol w="1038225"/>
                <a:gridCol w="1038225"/>
                <a:gridCol w="1020831"/>
                <a:gridCol w="990600"/>
                <a:gridCol w="1103244"/>
              </a:tblGrid>
              <a:tr h="3213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$13.8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$16.3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$22.8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$26.6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$30.6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$35.1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$43.9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$48.2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74%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75%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68%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66%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65%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63%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58%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58%</a:t>
                      </a:r>
                      <a:endParaRPr lang="en-US" sz="24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973898"/>
            <a:ext cx="1447800" cy="1157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Difference,</a:t>
            </a:r>
            <a:br>
              <a:rPr lang="en-US" sz="1400" b="1" i="1" dirty="0" smtClean="0">
                <a:latin typeface="Calibri" pitchFamily="34" charset="0"/>
                <a:cs typeface="Calibri" pitchFamily="34" charset="0"/>
              </a:rPr>
            </a:b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estimate </a:t>
            </a:r>
            <a:br>
              <a:rPr lang="en-US" sz="1400" b="1" i="1" dirty="0" smtClean="0">
                <a:latin typeface="Calibri" pitchFamily="34" charset="0"/>
                <a:cs typeface="Calibri" pitchFamily="34" charset="0"/>
              </a:rPr>
            </a:b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less actual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288925" algn="l"/>
              </a:tabLst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$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288925" algn="l"/>
              </a:tabLst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  %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685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CBO (2003) and Medicare Trustees (2012)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(Billions of Dollars)</a:t>
            </a:r>
            <a:endParaRPr lang="en-US" sz="20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2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334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smtClean="0"/>
              <a:t>Slower overall drug spending growth compared to projections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b="1" dirty="0" smtClean="0"/>
              <a:t>Slow pipeline for new drugs since the start of Part D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b="1" dirty="0" smtClean="0"/>
              <a:t>More use of generic drugs since the start of Part D</a:t>
            </a:r>
          </a:p>
          <a:p>
            <a:pPr marL="747713" lvl="1" indent="-347663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/>
              <a:t>Generic penetration in Part D: 61% in 2007; 75% in 2010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b="1" dirty="0"/>
              <a:t>Slow growth in retail drug prices</a:t>
            </a:r>
          </a:p>
          <a:p>
            <a:pPr marL="747713" lvl="1" indent="-347663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/>
              <a:t>Lower prices due to generic substitution balanced out higher prices for brand drugs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b="1" dirty="0" smtClean="0"/>
              <a:t>Larger </a:t>
            </a:r>
            <a:r>
              <a:rPr lang="en-US" sz="2400" b="1" dirty="0"/>
              <a:t>manufacturer rebates and other </a:t>
            </a:r>
            <a:r>
              <a:rPr lang="en-US" sz="2400" b="1" dirty="0" smtClean="0"/>
              <a:t>discounts</a:t>
            </a:r>
          </a:p>
          <a:p>
            <a:pPr marL="747713" lvl="1" indent="-347663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/>
              <a:t>Trustees say rebates have exceeded expectations</a:t>
            </a:r>
            <a:endParaRPr lang="en-US" sz="2000" b="1" dirty="0"/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b="1" dirty="0" smtClean="0"/>
              <a:t>Lower-than-expected </a:t>
            </a:r>
            <a:r>
              <a:rPr lang="en-US" sz="2400" b="1" dirty="0"/>
              <a:t>Part D </a:t>
            </a:r>
            <a:r>
              <a:rPr lang="en-US" sz="2400" b="1" dirty="0" smtClean="0"/>
              <a:t>enrollment</a:t>
            </a:r>
          </a:p>
          <a:p>
            <a:pPr marL="746125" lvl="1" indent="-346075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/>
              <a:t>~90% projected, ~70% actual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160"/>
            <a:ext cx="9144000" cy="1066800"/>
          </a:xfrm>
          <a:solidFill>
            <a:srgbClr val="00264D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Factors Affecting Medicare Part D Drug Spending Trends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7800" y="0"/>
            <a:ext cx="1143000" cy="381000"/>
          </a:xfrm>
          <a:prstGeom prst="rect">
            <a:avLst/>
          </a:prstGeom>
          <a:solidFill>
            <a:srgbClr val="00264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21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10160"/>
            <a:ext cx="9144000" cy="84836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Medicare </a:t>
            </a:r>
            <a:r>
              <a:rPr lang="en-US" sz="2800" b="1" dirty="0">
                <a:solidFill>
                  <a:schemeClr val="bg1"/>
                </a:solidFill>
              </a:rPr>
              <a:t>Part D: Adding It Up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381000" y="304800"/>
            <a:ext cx="853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8662" name="WordArt 6"/>
          <p:cNvSpPr>
            <a:spLocks noChangeArrowheads="1" noChangeShapeType="1" noTextEdit="1"/>
          </p:cNvSpPr>
          <p:nvPr/>
        </p:nvSpPr>
        <p:spPr bwMode="auto">
          <a:xfrm>
            <a:off x="3505200" y="914400"/>
            <a:ext cx="7620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ahoma"/>
                <a:cs typeface="Calibri" pitchFamily="34" charset="0"/>
              </a:rPr>
              <a:t>+</a:t>
            </a:r>
          </a:p>
        </p:txBody>
      </p:sp>
      <p:sp>
        <p:nvSpPr>
          <p:cNvPr id="198663" name="WordArt 7"/>
          <p:cNvSpPr>
            <a:spLocks noChangeArrowheads="1" noChangeShapeType="1" noTextEdit="1"/>
          </p:cNvSpPr>
          <p:nvPr/>
        </p:nvSpPr>
        <p:spPr bwMode="auto">
          <a:xfrm>
            <a:off x="6705600" y="1181100"/>
            <a:ext cx="762000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ahoma"/>
                <a:cs typeface="Calibri" pitchFamily="34" charset="0"/>
              </a:rPr>
              <a:t>-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76200" y="2011363"/>
            <a:ext cx="1676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latin typeface="Calibri" pitchFamily="34" charset="0"/>
                <a:cs typeface="Calibri" pitchFamily="34" charset="0"/>
              </a:rPr>
              <a:t>Coverage</a:t>
            </a:r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76200" y="3068320"/>
            <a:ext cx="2438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latin typeface="Calibri" pitchFamily="34" charset="0"/>
                <a:cs typeface="Calibri" pitchFamily="34" charset="0"/>
              </a:rPr>
              <a:t>Out-of-pocket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2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drug </a:t>
            </a:r>
            <a:r>
              <a:rPr lang="en-US" sz="2200" b="1" dirty="0">
                <a:latin typeface="Calibri" pitchFamily="34" charset="0"/>
                <a:cs typeface="Calibri" pitchFamily="34" charset="0"/>
              </a:rPr>
              <a:t>spending, use, and access</a:t>
            </a:r>
          </a:p>
        </p:txBody>
      </p:sp>
      <p:sp>
        <p:nvSpPr>
          <p:cNvPr id="198666" name="Text Box 10"/>
          <p:cNvSpPr txBox="1">
            <a:spLocks noChangeArrowheads="1"/>
          </p:cNvSpPr>
          <p:nvPr/>
        </p:nvSpPr>
        <p:spPr bwMode="auto">
          <a:xfrm>
            <a:off x="76200" y="5029200"/>
            <a:ext cx="182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Calibri" pitchFamily="34" charset="0"/>
                <a:cs typeface="Calibri" pitchFamily="34" charset="0"/>
              </a:rPr>
              <a:t>Program spending</a:t>
            </a:r>
          </a:p>
        </p:txBody>
      </p:sp>
      <p:sp>
        <p:nvSpPr>
          <p:cNvPr id="198667" name="Text Box 11"/>
          <p:cNvSpPr txBox="1">
            <a:spLocks noChangeArrowheads="1"/>
          </p:cNvSpPr>
          <p:nvPr/>
        </p:nvSpPr>
        <p:spPr bwMode="auto">
          <a:xfrm>
            <a:off x="0" y="6019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8668" name="Text Box 12"/>
          <p:cNvSpPr txBox="1">
            <a:spLocks noChangeArrowheads="1"/>
          </p:cNvSpPr>
          <p:nvPr/>
        </p:nvSpPr>
        <p:spPr bwMode="auto">
          <a:xfrm>
            <a:off x="76200" y="5862638"/>
            <a:ext cx="1600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Calibri" pitchFamily="34" charset="0"/>
                <a:cs typeface="Calibri" pitchFamily="34" charset="0"/>
              </a:rPr>
              <a:t>Choice</a:t>
            </a:r>
          </a:p>
        </p:txBody>
      </p:sp>
      <p:sp>
        <p:nvSpPr>
          <p:cNvPr id="198669" name="Text Box 13"/>
          <p:cNvSpPr txBox="1">
            <a:spLocks noChangeArrowheads="1"/>
          </p:cNvSpPr>
          <p:nvPr/>
        </p:nvSpPr>
        <p:spPr bwMode="auto">
          <a:xfrm>
            <a:off x="2590800" y="1682750"/>
            <a:ext cx="3276600" cy="110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90%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have drug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coverage; 65% through Part D plans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5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11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million receiving </a:t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600" b="1" dirty="0">
                <a:latin typeface="Calibri" pitchFamily="34" charset="0"/>
                <a:cs typeface="Calibri" pitchFamily="34" charset="0"/>
              </a:rPr>
              <a:t>low-income subsidies</a:t>
            </a:r>
          </a:p>
        </p:txBody>
      </p:sp>
      <p:sp>
        <p:nvSpPr>
          <p:cNvPr id="198670" name="Text Box 14"/>
          <p:cNvSpPr txBox="1">
            <a:spLocks noChangeArrowheads="1"/>
          </p:cNvSpPr>
          <p:nvPr/>
        </p:nvSpPr>
        <p:spPr bwMode="auto">
          <a:xfrm>
            <a:off x="2590800" y="2971800"/>
            <a:ext cx="28956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Out-of-pocket drug spending is generally lower</a:t>
            </a:r>
          </a:p>
          <a:p>
            <a:pPr>
              <a:lnSpc>
                <a:spcPct val="95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Drug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use is higher and cost-related skipping is generally lower</a:t>
            </a:r>
          </a:p>
        </p:txBody>
      </p:sp>
      <p:sp>
        <p:nvSpPr>
          <p:cNvPr id="198671" name="Text Box 15"/>
          <p:cNvSpPr txBox="1">
            <a:spLocks noChangeArrowheads="1"/>
          </p:cNvSpPr>
          <p:nvPr/>
        </p:nvSpPr>
        <p:spPr bwMode="auto">
          <a:xfrm>
            <a:off x="5786120" y="1676400"/>
            <a:ext cx="3048000" cy="110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~10% lack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drug coverage</a:t>
            </a:r>
          </a:p>
          <a:p>
            <a:pPr>
              <a:lnSpc>
                <a:spcPct val="95000"/>
              </a:lnSpc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A few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million low-income eligible but without subsidies</a:t>
            </a:r>
          </a:p>
        </p:txBody>
      </p:sp>
      <p:sp>
        <p:nvSpPr>
          <p:cNvPr id="198672" name="Text Box 16"/>
          <p:cNvSpPr txBox="1">
            <a:spLocks noChangeArrowheads="1"/>
          </p:cNvSpPr>
          <p:nvPr/>
        </p:nvSpPr>
        <p:spPr bwMode="auto">
          <a:xfrm>
            <a:off x="5786120" y="2971800"/>
            <a:ext cx="3124200" cy="102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Some enrollees may pay more – e.g., dual eligibles and those in the coverage gap</a:t>
            </a:r>
          </a:p>
          <a:p>
            <a:pPr>
              <a:lnSpc>
                <a:spcPct val="95000"/>
              </a:lnSpc>
            </a:pP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2590800" y="5154847"/>
            <a:ext cx="2590800" cy="5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Lower than initially projected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5786120" y="5046663"/>
            <a:ext cx="2971800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Due partly to lower-than-projected Part D and low-income subsidy enrollment</a:t>
            </a:r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2590800" y="5884863"/>
            <a:ext cx="2971800" cy="5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Lots of plans means more options for beneficiaries</a:t>
            </a:r>
          </a:p>
        </p:txBody>
      </p:sp>
      <p:sp>
        <p:nvSpPr>
          <p:cNvPr id="198676" name="Text Box 20"/>
          <p:cNvSpPr txBox="1">
            <a:spLocks noChangeArrowheads="1"/>
          </p:cNvSpPr>
          <p:nvPr/>
        </p:nvSpPr>
        <p:spPr bwMode="auto">
          <a:xfrm>
            <a:off x="5786120" y="5892643"/>
            <a:ext cx="2743200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>
                <a:latin typeface="Calibri" pitchFamily="34" charset="0"/>
                <a:cs typeface="Calibri" pitchFamily="34" charset="0"/>
              </a:rPr>
              <a:t>Lots of plans could lead to confusion and difficulty choosing the best plan</a:t>
            </a:r>
          </a:p>
        </p:txBody>
      </p:sp>
      <p:sp>
        <p:nvSpPr>
          <p:cNvPr id="198677" name="Line 21"/>
          <p:cNvSpPr>
            <a:spLocks noChangeShapeType="1"/>
          </p:cNvSpPr>
          <p:nvPr/>
        </p:nvSpPr>
        <p:spPr bwMode="auto">
          <a:xfrm>
            <a:off x="76200" y="2895600"/>
            <a:ext cx="876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8678" name="Line 22"/>
          <p:cNvSpPr>
            <a:spLocks noChangeShapeType="1"/>
          </p:cNvSpPr>
          <p:nvPr/>
        </p:nvSpPr>
        <p:spPr bwMode="auto">
          <a:xfrm>
            <a:off x="76200" y="4419600"/>
            <a:ext cx="876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8679" name="Line 23"/>
          <p:cNvSpPr>
            <a:spLocks noChangeShapeType="1"/>
          </p:cNvSpPr>
          <p:nvPr/>
        </p:nvSpPr>
        <p:spPr bwMode="auto">
          <a:xfrm>
            <a:off x="76200" y="5867400"/>
            <a:ext cx="876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8682" name="Text Box 26"/>
          <p:cNvSpPr txBox="1">
            <a:spLocks noChangeArrowheads="1"/>
          </p:cNvSpPr>
          <p:nvPr/>
        </p:nvSpPr>
        <p:spPr bwMode="auto">
          <a:xfrm>
            <a:off x="76200" y="4449763"/>
            <a:ext cx="1981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Calibri" pitchFamily="34" charset="0"/>
                <a:cs typeface="Calibri" pitchFamily="34" charset="0"/>
              </a:rPr>
              <a:t>Drug prices</a:t>
            </a:r>
          </a:p>
        </p:txBody>
      </p:sp>
      <p:sp>
        <p:nvSpPr>
          <p:cNvPr id="198683" name="Line 27"/>
          <p:cNvSpPr>
            <a:spLocks noChangeShapeType="1"/>
          </p:cNvSpPr>
          <p:nvPr/>
        </p:nvSpPr>
        <p:spPr bwMode="auto">
          <a:xfrm>
            <a:off x="76200" y="5029200"/>
            <a:ext cx="876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8684" name="Text Box 28"/>
          <p:cNvSpPr txBox="1">
            <a:spLocks noChangeArrowheads="1"/>
          </p:cNvSpPr>
          <p:nvPr/>
        </p:nvSpPr>
        <p:spPr bwMode="auto">
          <a:xfrm>
            <a:off x="2590800" y="4429125"/>
            <a:ext cx="2895600" cy="5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Lower for those who had no drug coverage prior to Part D</a:t>
            </a:r>
          </a:p>
        </p:txBody>
      </p:sp>
      <p:sp>
        <p:nvSpPr>
          <p:cNvPr id="198685" name="Text Box 29"/>
          <p:cNvSpPr txBox="1">
            <a:spLocks noChangeArrowheads="1"/>
          </p:cNvSpPr>
          <p:nvPr/>
        </p:nvSpPr>
        <p:spPr bwMode="auto">
          <a:xfrm>
            <a:off x="5786120" y="4435475"/>
            <a:ext cx="2971800" cy="5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Higher for dual eligibles and drugs with no competitors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97960" y="994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22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3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160"/>
            <a:ext cx="9143999" cy="848139"/>
          </a:xfr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History </a:t>
            </a:r>
            <a:r>
              <a:rPr lang="en-US" dirty="0">
                <a:solidFill>
                  <a:schemeClr val="bg1"/>
                </a:solidFill>
              </a:rPr>
              <a:t>of Medicare and Prescription Drugs, 1965-2006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0" y="3440668"/>
            <a:ext cx="91440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700" b="1" dirty="0">
                <a:latin typeface="Calibri" pitchFamily="34" charset="0"/>
                <a:cs typeface="Calibri" pitchFamily="34" charset="0"/>
              </a:rPr>
              <a:t>1965           1970           1975           1980           1985           1990           1995           2000            2005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168400" y="1356360"/>
            <a:ext cx="2286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>
                <a:latin typeface="Calibri" pitchFamily="34" charset="0"/>
                <a:cs typeface="Calibri" pitchFamily="34" charset="0"/>
              </a:rPr>
              <a:t>1969: HEW Task Force on Prescription Drugs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752600" y="5421868"/>
            <a:ext cx="6019800" cy="646331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dirty="0">
                <a:latin typeface="Calibri" pitchFamily="34" charset="0"/>
                <a:cs typeface="Calibri" pitchFamily="34" charset="0"/>
              </a:rPr>
              <a:t>2003: Medicare Prescription Drug, Improvement, and Modernization Act (MMA) signed into law by President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Bush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029200" y="2133600"/>
            <a:ext cx="1792094" cy="307777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>
                <a:latin typeface="Calibri" pitchFamily="34" charset="0"/>
                <a:cs typeface="Calibri" pitchFamily="34" charset="0"/>
              </a:rPr>
              <a:t>1989: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MCCA repealed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4800600" y="1447800"/>
            <a:ext cx="4038600" cy="52322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eaLnBrk="0" hangingPunct="0"/>
            <a:r>
              <a:rPr lang="en-US" sz="1400" b="1" dirty="0">
                <a:latin typeface="Calibri" pitchFamily="34" charset="0"/>
                <a:cs typeface="Calibri" pitchFamily="34" charset="0"/>
              </a:rPr>
              <a:t>1988: Passage of Medicare Catastrophic Coverage Act (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MCCA) - includes a drug </a:t>
            </a:r>
            <a:r>
              <a:rPr lang="en-US" sz="1400" b="1" dirty="0"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304800" y="914400"/>
            <a:ext cx="5029200" cy="33855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latin typeface="Calibri" pitchFamily="34" charset="0"/>
                <a:cs typeface="Calibri" pitchFamily="34" charset="0"/>
              </a:rPr>
              <a:t>1965: Medicare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enacted — no prescription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drug coverage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>
            <a:off x="152400" y="3364468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1295400" y="4812268"/>
            <a:ext cx="63246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>
                <a:latin typeface="Calibri" pitchFamily="34" charset="0"/>
                <a:cs typeface="Calibri" pitchFamily="34" charset="0"/>
              </a:rPr>
              <a:t>2002: Bill to create a Medicare drug benefit (H.R. 4954) passes the House, 221-208; Several competing proposals for a Medicare drug benefit fail to pass the Senate 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5791200" y="2550160"/>
            <a:ext cx="32766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1993: Clinton proposed a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Medicare Drug benefit </a:t>
            </a:r>
            <a:r>
              <a:rPr lang="en-US" sz="1400" b="1" dirty="0">
                <a:latin typeface="Calibri" pitchFamily="34" charset="0"/>
                <a:cs typeface="Calibri" pitchFamily="34" charset="0"/>
              </a:rPr>
              <a:t>as part of the Health Security Act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3200400" y="6183868"/>
            <a:ext cx="5181600" cy="369332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Calibri" pitchFamily="34" charset="0"/>
                <a:cs typeface="Calibri" pitchFamily="34" charset="0"/>
              </a:rPr>
              <a:t>2006: Medicare prescription drug coverage begins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304800" y="4050268"/>
            <a:ext cx="6858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rIns="45720"/>
          <a:lstStyle/>
          <a:p>
            <a:pPr eaLnBrk="0" hangingPunct="0"/>
            <a:r>
              <a:rPr lang="en-US" sz="1400" b="1" dirty="0">
                <a:latin typeface="Calibri" pitchFamily="34" charset="0"/>
                <a:cs typeface="Calibri" pitchFamily="34" charset="0"/>
              </a:rPr>
              <a:t>2000: Clinton releases plan to provide drug coverage under a new Medicare Part D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762000" y="4431268"/>
            <a:ext cx="64008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>
                <a:latin typeface="Calibri" pitchFamily="34" charset="0"/>
                <a:cs typeface="Calibri" pitchFamily="34" charset="0"/>
              </a:rPr>
              <a:t>2000: Bill to create a Medicare drug benefit (H.R. 4680) passes the House, 217-214</a:t>
            </a:r>
          </a:p>
        </p:txBody>
      </p:sp>
      <p:cxnSp>
        <p:nvCxnSpPr>
          <p:cNvPr id="3" name="Straight Arrow Connector 2"/>
          <p:cNvCxnSpPr>
            <a:stCxn id="65565" idx="3"/>
          </p:cNvCxnSpPr>
          <p:nvPr/>
        </p:nvCxnSpPr>
        <p:spPr>
          <a:xfrm flipV="1">
            <a:off x="7162800" y="3794611"/>
            <a:ext cx="0" cy="789057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65555" idx="3"/>
          </p:cNvCxnSpPr>
          <p:nvPr/>
        </p:nvCxnSpPr>
        <p:spPr>
          <a:xfrm flipV="1">
            <a:off x="7620000" y="3794611"/>
            <a:ext cx="0" cy="1279267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5542" idx="3"/>
          </p:cNvCxnSpPr>
          <p:nvPr/>
        </p:nvCxnSpPr>
        <p:spPr>
          <a:xfrm flipV="1">
            <a:off x="7772400" y="3794613"/>
            <a:ext cx="0" cy="195042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5558" idx="1"/>
          </p:cNvCxnSpPr>
          <p:nvPr/>
        </p:nvCxnSpPr>
        <p:spPr>
          <a:xfrm>
            <a:off x="5791200" y="2811770"/>
            <a:ext cx="0" cy="4572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5560" idx="3"/>
          </p:cNvCxnSpPr>
          <p:nvPr/>
        </p:nvCxnSpPr>
        <p:spPr>
          <a:xfrm flipV="1">
            <a:off x="8382000" y="3794613"/>
            <a:ext cx="0" cy="257392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97960" y="994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2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" name="Straight Arrow Connector 30"/>
          <p:cNvCxnSpPr>
            <a:stCxn id="65548" idx="1"/>
          </p:cNvCxnSpPr>
          <p:nvPr/>
        </p:nvCxnSpPr>
        <p:spPr>
          <a:xfrm>
            <a:off x="304800" y="1083677"/>
            <a:ext cx="0" cy="21852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37" name="Straight Arrow Connector 65536"/>
          <p:cNvCxnSpPr>
            <a:stCxn id="65541" idx="1"/>
          </p:cNvCxnSpPr>
          <p:nvPr/>
        </p:nvCxnSpPr>
        <p:spPr>
          <a:xfrm>
            <a:off x="1168400" y="1617970"/>
            <a:ext cx="0" cy="1651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44" name="Straight Arrow Connector 65543"/>
          <p:cNvCxnSpPr>
            <a:stCxn id="65547" idx="1"/>
          </p:cNvCxnSpPr>
          <p:nvPr/>
        </p:nvCxnSpPr>
        <p:spPr>
          <a:xfrm>
            <a:off x="4800600" y="1709410"/>
            <a:ext cx="0" cy="15595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52" name="Straight Arrow Connector 65551"/>
          <p:cNvCxnSpPr>
            <a:stCxn id="65545" idx="1"/>
          </p:cNvCxnSpPr>
          <p:nvPr/>
        </p:nvCxnSpPr>
        <p:spPr>
          <a:xfrm>
            <a:off x="5029200" y="2287489"/>
            <a:ext cx="0" cy="9814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8879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85" name="Rectangle 29"/>
          <p:cNvSpPr>
            <a:spLocks noGrp="1" noRot="1" noChangeArrowheads="1"/>
          </p:cNvSpPr>
          <p:nvPr>
            <p:ph type="title"/>
          </p:nvPr>
        </p:nvSpPr>
        <p:spPr>
          <a:xfrm>
            <a:off x="0" y="-10048"/>
            <a:ext cx="9144000" cy="924448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Need for a Medicare Drug Benefit</a:t>
            </a:r>
          </a:p>
        </p:txBody>
      </p:sp>
      <p:sp>
        <p:nvSpPr>
          <p:cNvPr id="301086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457200" y="1132840"/>
            <a:ext cx="8229600" cy="55626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en-US" sz="1800" b="1" dirty="0">
                <a:solidFill>
                  <a:schemeClr val="tx1"/>
                </a:solidFill>
              </a:rPr>
              <a:t>Because of their age and health conditions, Medicare beneficiaries tend to be sicker and use more health care services than others</a:t>
            </a:r>
          </a:p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en-US" sz="1800" b="1" dirty="0">
                <a:solidFill>
                  <a:schemeClr val="tx1"/>
                </a:solidFill>
              </a:rPr>
              <a:t>Prior to 2006, Medicare beneficiaries did not have access to a government-subsidized drug benefit through Medicare</a:t>
            </a: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sz="1800" b="1" dirty="0">
                <a:solidFill>
                  <a:schemeClr val="tx1"/>
                </a:solidFill>
              </a:rPr>
              <a:t>Existing sources of drug coverage included:</a:t>
            </a:r>
          </a:p>
          <a:p>
            <a:pPr lvl="1">
              <a:spcBef>
                <a:spcPct val="40000"/>
              </a:spcBef>
            </a:pPr>
            <a:r>
              <a:rPr lang="en-US" sz="1600" dirty="0">
                <a:solidFill>
                  <a:schemeClr val="tx1"/>
                </a:solidFill>
              </a:rPr>
              <a:t>Employer-sponsored retiree health benefits</a:t>
            </a:r>
          </a:p>
          <a:p>
            <a:pPr lvl="1">
              <a:spcBef>
                <a:spcPct val="40000"/>
              </a:spcBef>
            </a:pPr>
            <a:r>
              <a:rPr lang="en-US" sz="1600" dirty="0">
                <a:solidFill>
                  <a:schemeClr val="tx1"/>
                </a:solidFill>
              </a:rPr>
              <a:t>Individually-purchased Medigap supplemental policies</a:t>
            </a:r>
          </a:p>
          <a:p>
            <a:pPr lvl="1">
              <a:spcBef>
                <a:spcPct val="40000"/>
              </a:spcBef>
            </a:pPr>
            <a:r>
              <a:rPr lang="en-US" sz="1600" dirty="0">
                <a:solidFill>
                  <a:schemeClr val="tx1"/>
                </a:solidFill>
              </a:rPr>
              <a:t>State Medicaid programs for low-income Medicare beneficiaries</a:t>
            </a:r>
          </a:p>
          <a:p>
            <a:pPr lvl="1">
              <a:spcBef>
                <a:spcPct val="40000"/>
              </a:spcBef>
            </a:pPr>
            <a:r>
              <a:rPr lang="en-US" sz="1600" dirty="0">
                <a:solidFill>
                  <a:schemeClr val="tx1"/>
                </a:solidFill>
              </a:rPr>
              <a:t>Medicare managed care plans</a:t>
            </a:r>
          </a:p>
          <a:p>
            <a:pPr lvl="1">
              <a:spcBef>
                <a:spcPct val="40000"/>
              </a:spcBef>
            </a:pPr>
            <a:r>
              <a:rPr lang="en-US" sz="1600" dirty="0">
                <a:solidFill>
                  <a:schemeClr val="tx1"/>
                </a:solidFill>
              </a:rPr>
              <a:t>Veterans Administration, state pharmacy assistance programs, pharmaceutical company assistance programs</a:t>
            </a: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sz="1800" b="1" dirty="0">
                <a:solidFill>
                  <a:schemeClr val="tx1"/>
                </a:solidFill>
              </a:rPr>
              <a:t>One-third had no drug coverage in 2004</a:t>
            </a:r>
          </a:p>
          <a:p>
            <a:pPr lvl="1">
              <a:spcBef>
                <a:spcPct val="40000"/>
              </a:spcBef>
            </a:pPr>
            <a:r>
              <a:rPr lang="en-US" sz="1600" dirty="0">
                <a:solidFill>
                  <a:schemeClr val="tx1"/>
                </a:solidFill>
              </a:rPr>
              <a:t>Those without coverage used fewer drugs but spent more out-of-pocket than those with coverage</a:t>
            </a:r>
          </a:p>
          <a:p>
            <a:pPr lvl="1">
              <a:spcBef>
                <a:spcPct val="40000"/>
              </a:spcBef>
            </a:pPr>
            <a:r>
              <a:rPr lang="en-US" sz="1600" dirty="0">
                <a:solidFill>
                  <a:schemeClr val="tx1"/>
                </a:solidFill>
              </a:rPr>
              <a:t>Cost-related non-adherence (skipping/splitting doses, not filling prescriptions) was more common among those without coverage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7960" y="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3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7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10160"/>
            <a:ext cx="9144000" cy="92456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Medicare </a:t>
            </a:r>
            <a:r>
              <a:rPr lang="en-US" dirty="0">
                <a:solidFill>
                  <a:schemeClr val="bg1"/>
                </a:solidFill>
              </a:rPr>
              <a:t>Part D – Prescription Drug Benefit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4864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sz="2000" b="1" dirty="0">
                <a:solidFill>
                  <a:schemeClr val="tx1"/>
                </a:solidFill>
              </a:rPr>
              <a:t>Medicare Part D, enacted as part of the Medicare Modernization Act of 2003, took effect in 2006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solidFill>
                  <a:schemeClr val="tx1"/>
                </a:solidFill>
              </a:rPr>
              <a:t>Part D is provided exclusively through private plans; benefits are not offered directly through the traditional fee-for-service program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solidFill>
                  <a:schemeClr val="tx1"/>
                </a:solidFill>
              </a:rPr>
              <a:t>Enrollment in a Part D prescription drug plan is voluntary </a:t>
            </a:r>
          </a:p>
          <a:p>
            <a:pPr>
              <a:spcBef>
                <a:spcPct val="75000"/>
              </a:spcBef>
            </a:pPr>
            <a:r>
              <a:rPr lang="en-US" sz="2000" b="1" dirty="0">
                <a:solidFill>
                  <a:schemeClr val="tx1"/>
                </a:solidFill>
              </a:rPr>
              <a:t>Beneficiaries may enroll in one of two types of private plans to get the Part D benefit 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solidFill>
                  <a:schemeClr val="tx1"/>
                </a:solidFill>
              </a:rPr>
              <a:t>Stand-alone prescription drug plans </a:t>
            </a:r>
            <a:r>
              <a:rPr lang="en-US" sz="1800" dirty="0" smtClean="0">
                <a:solidFill>
                  <a:schemeClr val="tx1"/>
                </a:solidFill>
              </a:rPr>
              <a:t>(PDPs) to </a:t>
            </a:r>
            <a:r>
              <a:rPr lang="en-US" sz="1800" dirty="0">
                <a:solidFill>
                  <a:schemeClr val="tx1"/>
                </a:solidFill>
              </a:rPr>
              <a:t>supplement </a:t>
            </a:r>
            <a:r>
              <a:rPr lang="en-US" sz="1800" dirty="0" smtClean="0">
                <a:solidFill>
                  <a:schemeClr val="tx1"/>
                </a:solidFill>
              </a:rPr>
              <a:t>traditional Medicare 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ct val="250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Medicare Advantage </a:t>
            </a:r>
            <a:r>
              <a:rPr lang="en-US" sz="1800" dirty="0">
                <a:solidFill>
                  <a:schemeClr val="tx1"/>
                </a:solidFill>
              </a:rPr>
              <a:t>prescription drug plans</a:t>
            </a:r>
          </a:p>
          <a:p>
            <a:pPr>
              <a:spcBef>
                <a:spcPct val="10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Additional subsidies available for people with low incomes and modest assets to help pay for premiums and cost-sharing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solidFill>
                  <a:schemeClr val="tx1"/>
                </a:solidFill>
              </a:rPr>
              <a:t>Below 150% poverty ($</a:t>
            </a:r>
            <a:r>
              <a:rPr lang="en-US" sz="1800" dirty="0" smtClean="0">
                <a:solidFill>
                  <a:schemeClr val="tx1"/>
                </a:solidFill>
              </a:rPr>
              <a:t>16,755/individual</a:t>
            </a:r>
            <a:r>
              <a:rPr lang="en-US" sz="1800" dirty="0">
                <a:solidFill>
                  <a:schemeClr val="tx1"/>
                </a:solidFill>
              </a:rPr>
              <a:t>, $</a:t>
            </a:r>
            <a:r>
              <a:rPr lang="en-US" sz="1800" dirty="0" smtClean="0">
                <a:solidFill>
                  <a:schemeClr val="tx1"/>
                </a:solidFill>
              </a:rPr>
              <a:t>22,695/couple </a:t>
            </a:r>
            <a:r>
              <a:rPr lang="en-US" sz="1800" dirty="0">
                <a:solidFill>
                  <a:schemeClr val="tx1"/>
                </a:solidFill>
              </a:rPr>
              <a:t>in </a:t>
            </a:r>
            <a:r>
              <a:rPr lang="en-US" sz="1800" dirty="0" smtClean="0">
                <a:solidFill>
                  <a:schemeClr val="tx1"/>
                </a:solidFill>
              </a:rPr>
              <a:t>2012)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ct val="25000"/>
              </a:spcBef>
            </a:pPr>
            <a:r>
              <a:rPr lang="en-US" sz="1800" dirty="0">
                <a:solidFill>
                  <a:schemeClr val="tx1"/>
                </a:solidFill>
              </a:rPr>
              <a:t>Assets less than $</a:t>
            </a:r>
            <a:r>
              <a:rPr lang="en-US" sz="1800" dirty="0" smtClean="0">
                <a:solidFill>
                  <a:schemeClr val="tx1"/>
                </a:solidFill>
              </a:rPr>
              <a:t>11,570/individual</a:t>
            </a:r>
            <a:r>
              <a:rPr lang="en-US" sz="1800" dirty="0">
                <a:solidFill>
                  <a:schemeClr val="tx1"/>
                </a:solidFill>
              </a:rPr>
              <a:t>, $</a:t>
            </a:r>
            <a:r>
              <a:rPr lang="en-US" sz="1800" dirty="0" smtClean="0">
                <a:solidFill>
                  <a:schemeClr val="tx1"/>
                </a:solidFill>
              </a:rPr>
              <a:t>23,120/couple </a:t>
            </a:r>
            <a:r>
              <a:rPr lang="en-US" sz="1800" dirty="0">
                <a:solidFill>
                  <a:schemeClr val="tx1"/>
                </a:solidFill>
              </a:rPr>
              <a:t>in </a:t>
            </a:r>
            <a:r>
              <a:rPr lang="en-US" sz="1800" dirty="0" smtClean="0">
                <a:solidFill>
                  <a:schemeClr val="tx1"/>
                </a:solidFill>
              </a:rPr>
              <a:t>2012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7960" y="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4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10160"/>
            <a:ext cx="9144000" cy="92456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Role of CMS in Regulating Part 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09040"/>
            <a:ext cx="8219440" cy="53340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CMS exercises a great deal of authority over Part D and plays a critical role in regulating and overseeing the program and market operations, including:</a:t>
            </a:r>
          </a:p>
          <a:p>
            <a:pPr lvl="1">
              <a:spcBef>
                <a:spcPts val="90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Reviewing and approving plan bids annually</a:t>
            </a:r>
          </a:p>
          <a:p>
            <a:pPr lvl="1">
              <a:spcBef>
                <a:spcPts val="9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Establishing </a:t>
            </a:r>
            <a:r>
              <a:rPr lang="en-US" sz="2000" dirty="0">
                <a:solidFill>
                  <a:schemeClr val="tx1"/>
                </a:solidFill>
              </a:rPr>
              <a:t>the rules for </a:t>
            </a:r>
            <a:r>
              <a:rPr lang="en-US" sz="2000" dirty="0" smtClean="0">
                <a:solidFill>
                  <a:schemeClr val="tx1"/>
                </a:solidFill>
              </a:rPr>
              <a:t>coverage, subject to law</a:t>
            </a:r>
          </a:p>
          <a:p>
            <a:pPr lvl="1">
              <a:spcBef>
                <a:spcPts val="9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Regulating plan marketing materials</a:t>
            </a:r>
          </a:p>
          <a:p>
            <a:pPr lvl="1">
              <a:spcBef>
                <a:spcPts val="9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Monitoring plan behavior and sanctioning plans for violations of rules and regulations</a:t>
            </a:r>
          </a:p>
          <a:p>
            <a:pPr lvl="1">
              <a:spcBef>
                <a:spcPts val="9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Implementing </a:t>
            </a:r>
            <a:r>
              <a:rPr lang="en-US" sz="2000" dirty="0">
                <a:solidFill>
                  <a:schemeClr val="tx1"/>
                </a:solidFill>
              </a:rPr>
              <a:t>legislative </a:t>
            </a:r>
            <a:r>
              <a:rPr lang="en-US" sz="2000" dirty="0" smtClean="0">
                <a:solidFill>
                  <a:schemeClr val="tx1"/>
                </a:solidFill>
              </a:rPr>
              <a:t>changes (e.g., closing the “doughnut hole”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spcBef>
                <a:spcPts val="9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Reacting to marketplace, legislative, and political conditions with new rules, guidance, and regulations</a:t>
            </a:r>
          </a:p>
          <a:p>
            <a:pPr lvl="1">
              <a:spcBef>
                <a:spcPts val="9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Providing consumer information (e.g., the Medicare Plan Finder)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7960" y="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5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5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"/>
            <a:ext cx="9144000" cy="12192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Prescription </a:t>
            </a:r>
            <a:r>
              <a:rPr lang="en-US" b="1" dirty="0">
                <a:solidFill>
                  <a:schemeClr val="bg1"/>
                </a:solidFill>
              </a:rPr>
              <a:t>Drug Coverage Among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Medicare Beneficiaries in 2012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40974081"/>
              </p:ext>
            </p:extLst>
          </p:nvPr>
        </p:nvGraphicFramePr>
        <p:xfrm>
          <a:off x="685800" y="1143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97960" y="0"/>
            <a:ext cx="1143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6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131"/>
          <p:cNvSpPr txBox="1">
            <a:spLocks noChangeArrowheads="1"/>
          </p:cNvSpPr>
          <p:nvPr/>
        </p:nvSpPr>
        <p:spPr bwMode="auto">
          <a:xfrm>
            <a:off x="0" y="6433268"/>
            <a:ext cx="8458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NOTE: LIS is low-income subsidy.  Total Part D and Medicare enrollment based on 2012 intermediate estimates.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Kaiser Family Foundation Analysis of data from the 2012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Medicare Trustees report. 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57200" y="5388114"/>
            <a:ext cx="81534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Total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Medicare Enrollment </a:t>
            </a: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2012 = 50.7 million</a:t>
            </a:r>
            <a:b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Total Part D Enrollment (excluding employer subsidy) = 32.7 million </a:t>
            </a:r>
            <a:endParaRPr lang="en-US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667000"/>
            <a:ext cx="78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ahoma"/>
                <a:cs typeface="Arial"/>
              </a:rPr>
              <a:t>26%</a:t>
            </a:r>
            <a:endParaRPr lang="en-US" b="1" dirty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981200"/>
            <a:ext cx="78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Tahoma"/>
                <a:cs typeface="Arial"/>
              </a:rPr>
              <a:t>43%</a:t>
            </a:r>
            <a:endParaRPr lang="en-US" b="1" dirty="0">
              <a:solidFill>
                <a:srgbClr val="FFFFFF"/>
              </a:solidFill>
              <a:latin typeface="Tahoma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8448" y="4114800"/>
            <a:ext cx="78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Tahoma"/>
                <a:cs typeface="Arial"/>
              </a:rPr>
              <a:t>22%</a:t>
            </a:r>
            <a:endParaRPr lang="en-US" b="1" dirty="0">
              <a:solidFill>
                <a:srgbClr val="FFFFFF"/>
              </a:solidFill>
              <a:latin typeface="Tahoma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1700" y="3928405"/>
            <a:ext cx="78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ahoma"/>
                <a:cs typeface="Arial"/>
              </a:rPr>
              <a:t>9</a:t>
            </a:r>
            <a:r>
              <a:rPr lang="en-US" b="1" dirty="0" smtClean="0">
                <a:solidFill>
                  <a:srgbClr val="000000"/>
                </a:solidFill>
                <a:latin typeface="Tahoma"/>
                <a:cs typeface="Arial"/>
              </a:rPr>
              <a:t>%</a:t>
            </a:r>
            <a:endParaRPr lang="en-US" b="1" dirty="0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81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2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-19878"/>
            <a:ext cx="9144000" cy="990600"/>
          </a:xfrm>
          <a:solidFill>
            <a:schemeClr val="tx2">
              <a:lumMod val="75000"/>
            </a:schemeClr>
          </a:solidFill>
          <a:ln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Medicare </a:t>
            </a:r>
            <a:r>
              <a:rPr lang="en-US" dirty="0">
                <a:solidFill>
                  <a:schemeClr val="bg1"/>
                </a:solidFill>
              </a:rPr>
              <a:t>Part D E</a:t>
            </a:r>
            <a:r>
              <a:rPr lang="en-US" dirty="0" smtClean="0">
                <a:solidFill>
                  <a:schemeClr val="bg1"/>
                </a:solidFill>
              </a:rPr>
              <a:t>nrollment</a:t>
            </a:r>
            <a:r>
              <a:rPr lang="en-US" dirty="0">
                <a:solidFill>
                  <a:schemeClr val="bg1"/>
                </a:solidFill>
              </a:rPr>
              <a:t>, 2006-2012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566037"/>
              </p:ext>
            </p:extLst>
          </p:nvPr>
        </p:nvGraphicFramePr>
        <p:xfrm>
          <a:off x="412750" y="1143000"/>
          <a:ext cx="8318500" cy="520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26670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23.2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6879" y="2516229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24.6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6079" y="2349876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25.8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1550" y="2129135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27.9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83865" y="2236113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27.0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19050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29.5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1778913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30.9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 millions: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97960" y="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7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 Box 131"/>
          <p:cNvSpPr txBox="1">
            <a:spLocks noChangeArrowheads="1"/>
          </p:cNvSpPr>
          <p:nvPr/>
        </p:nvSpPr>
        <p:spPr bwMode="auto">
          <a:xfrm>
            <a:off x="0" y="6267069"/>
            <a:ext cx="8458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NOTE: LIS is low-income subsidy.  Total Part D and Medicare enrollment based on 2012 intermediate estimates.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SOURCE: Kaiser Family Foundation analysis of data from the CMS Medicare Advantage, Cost, PACE, Demo, and Prescription Drug Plan Contract Report - Monthly Summary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Report, 2006-2012.  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854200" y="4772025"/>
            <a:ext cx="684213" cy="542925"/>
            <a:chOff x="1198" y="3014"/>
            <a:chExt cx="431" cy="342"/>
          </a:xfrm>
          <a:solidFill>
            <a:srgbClr val="BFCCD9"/>
          </a:solidFill>
        </p:grpSpPr>
        <p:grpSp>
          <p:nvGrpSpPr>
            <p:cNvPr id="4" name="Group 4"/>
            <p:cNvGrpSpPr>
              <a:grpSpLocks noChangeAspect="1"/>
            </p:cNvGrpSpPr>
            <p:nvPr/>
          </p:nvGrpSpPr>
          <p:grpSpPr bwMode="auto">
            <a:xfrm>
              <a:off x="1198" y="3014"/>
              <a:ext cx="431" cy="342"/>
              <a:chOff x="1735" y="3474"/>
              <a:chExt cx="860" cy="662"/>
            </a:xfrm>
            <a:grpFill/>
          </p:grpSpPr>
          <p:sp>
            <p:nvSpPr>
              <p:cNvPr id="37893" name="Freeform 5"/>
              <p:cNvSpPr>
                <a:spLocks noChangeAspect="1"/>
              </p:cNvSpPr>
              <p:nvPr/>
            </p:nvSpPr>
            <p:spPr bwMode="auto">
              <a:xfrm>
                <a:off x="1735" y="3557"/>
                <a:ext cx="66" cy="96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68"/>
                  </a:cxn>
                  <a:cxn ang="0">
                    <a:pos x="37" y="0"/>
                  </a:cxn>
                  <a:cxn ang="0">
                    <a:pos x="66" y="20"/>
                  </a:cxn>
                  <a:cxn ang="0">
                    <a:pos x="34" y="96"/>
                  </a:cxn>
                  <a:cxn ang="0">
                    <a:pos x="0" y="96"/>
                  </a:cxn>
                </a:cxnLst>
                <a:rect l="0" t="0" r="r" b="b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4" name="Freeform 6"/>
              <p:cNvSpPr>
                <a:spLocks noChangeAspect="1"/>
              </p:cNvSpPr>
              <p:nvPr/>
            </p:nvSpPr>
            <p:spPr bwMode="auto">
              <a:xfrm>
                <a:off x="1829" y="3474"/>
                <a:ext cx="124" cy="121"/>
              </a:xfrm>
              <a:custGeom>
                <a:avLst/>
                <a:gdLst/>
                <a:ahLst/>
                <a:cxnLst>
                  <a:cxn ang="0">
                    <a:pos x="27" y="13"/>
                  </a:cxn>
                  <a:cxn ang="0">
                    <a:pos x="0" y="72"/>
                  </a:cxn>
                  <a:cxn ang="0">
                    <a:pos x="48" y="110"/>
                  </a:cxn>
                  <a:cxn ang="0">
                    <a:pos x="103" y="121"/>
                  </a:cxn>
                  <a:cxn ang="0">
                    <a:pos x="124" y="73"/>
                  </a:cxn>
                  <a:cxn ang="0">
                    <a:pos x="110" y="0"/>
                  </a:cxn>
                  <a:cxn ang="0">
                    <a:pos x="27" y="13"/>
                  </a:cxn>
                </a:cxnLst>
                <a:rect l="0" t="0" r="r" b="b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5" name="Freeform 7"/>
              <p:cNvSpPr>
                <a:spLocks noChangeAspect="1"/>
              </p:cNvSpPr>
              <p:nvPr/>
            </p:nvSpPr>
            <p:spPr bwMode="auto">
              <a:xfrm>
                <a:off x="1945" y="3557"/>
                <a:ext cx="184" cy="13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26" y="0"/>
                  </a:cxn>
                  <a:cxn ang="0">
                    <a:pos x="149" y="59"/>
                  </a:cxn>
                  <a:cxn ang="0">
                    <a:pos x="173" y="72"/>
                  </a:cxn>
                  <a:cxn ang="0">
                    <a:pos x="184" y="120"/>
                  </a:cxn>
                  <a:cxn ang="0">
                    <a:pos x="121" y="127"/>
                  </a:cxn>
                  <a:cxn ang="0">
                    <a:pos x="76" y="136"/>
                  </a:cxn>
                  <a:cxn ang="0">
                    <a:pos x="0" y="48"/>
                  </a:cxn>
                </a:cxnLst>
                <a:rect l="0" t="0" r="r" b="b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6" name="Freeform 8"/>
              <p:cNvSpPr>
                <a:spLocks noChangeAspect="1"/>
              </p:cNvSpPr>
              <p:nvPr/>
            </p:nvSpPr>
            <p:spPr bwMode="auto">
              <a:xfrm>
                <a:off x="2135" y="3660"/>
                <a:ext cx="146" cy="72"/>
              </a:xfrm>
              <a:custGeom>
                <a:avLst/>
                <a:gdLst/>
                <a:ahLst/>
                <a:cxnLst>
                  <a:cxn ang="0">
                    <a:pos x="22" y="3"/>
                  </a:cxn>
                  <a:cxn ang="0">
                    <a:pos x="0" y="67"/>
                  </a:cxn>
                  <a:cxn ang="0">
                    <a:pos x="38" y="72"/>
                  </a:cxn>
                  <a:cxn ang="0">
                    <a:pos x="62" y="57"/>
                  </a:cxn>
                  <a:cxn ang="0">
                    <a:pos x="107" y="58"/>
                  </a:cxn>
                  <a:cxn ang="0">
                    <a:pos x="146" y="30"/>
                  </a:cxn>
                  <a:cxn ang="0">
                    <a:pos x="120" y="20"/>
                  </a:cxn>
                  <a:cxn ang="0">
                    <a:pos x="101" y="0"/>
                  </a:cxn>
                  <a:cxn ang="0">
                    <a:pos x="22" y="3"/>
                  </a:cxn>
                </a:cxnLst>
                <a:rect l="0" t="0" r="r" b="b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7" name="Freeform 9"/>
              <p:cNvSpPr>
                <a:spLocks noChangeAspect="1"/>
              </p:cNvSpPr>
              <p:nvPr/>
            </p:nvSpPr>
            <p:spPr bwMode="auto">
              <a:xfrm>
                <a:off x="2178" y="3762"/>
                <a:ext cx="60" cy="52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0" y="4"/>
                  </a:cxn>
                  <a:cxn ang="0">
                    <a:pos x="9" y="52"/>
                  </a:cxn>
                  <a:cxn ang="0">
                    <a:pos x="60" y="40"/>
                  </a:cxn>
                  <a:cxn ang="0">
                    <a:pos x="52" y="0"/>
                  </a:cxn>
                </a:cxnLst>
                <a:rect l="0" t="0" r="r" b="b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8" name="Freeform 10"/>
              <p:cNvSpPr>
                <a:spLocks noChangeAspect="1"/>
              </p:cNvSpPr>
              <p:nvPr/>
            </p:nvSpPr>
            <p:spPr bwMode="auto">
              <a:xfrm>
                <a:off x="2243" y="3818"/>
                <a:ext cx="41" cy="51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41" y="0"/>
                  </a:cxn>
                  <a:cxn ang="0">
                    <a:pos x="41" y="45"/>
                  </a:cxn>
                  <a:cxn ang="0">
                    <a:pos x="14" y="51"/>
                  </a:cxn>
                  <a:cxn ang="0">
                    <a:pos x="0" y="20"/>
                  </a:cxn>
                </a:cxnLst>
                <a:rect l="0" t="0" r="r" b="b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899" name="Freeform 11"/>
              <p:cNvSpPr>
                <a:spLocks noChangeAspect="1"/>
              </p:cNvSpPr>
              <p:nvPr/>
            </p:nvSpPr>
            <p:spPr bwMode="auto">
              <a:xfrm>
                <a:off x="2346" y="3842"/>
                <a:ext cx="249" cy="294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112"/>
                  </a:cxn>
                  <a:cxn ang="0">
                    <a:pos x="30" y="167"/>
                  </a:cxn>
                  <a:cxn ang="0">
                    <a:pos x="30" y="267"/>
                  </a:cxn>
                  <a:cxn ang="0">
                    <a:pos x="90" y="294"/>
                  </a:cxn>
                  <a:cxn ang="0">
                    <a:pos x="117" y="235"/>
                  </a:cxn>
                  <a:cxn ang="0">
                    <a:pos x="193" y="222"/>
                  </a:cxn>
                  <a:cxn ang="0">
                    <a:pos x="249" y="158"/>
                  </a:cxn>
                  <a:cxn ang="0">
                    <a:pos x="190" y="58"/>
                  </a:cxn>
                  <a:cxn ang="0">
                    <a:pos x="42" y="0"/>
                  </a:cxn>
                </a:cxnLst>
                <a:rect l="0" t="0" r="r" b="b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7900" name="Freeform 12"/>
            <p:cNvSpPr>
              <a:spLocks noChangeAspect="1"/>
            </p:cNvSpPr>
            <p:nvPr/>
          </p:nvSpPr>
          <p:spPr bwMode="auto">
            <a:xfrm>
              <a:off x="1460" y="3133"/>
              <a:ext cx="69" cy="6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34"/>
                </a:cxn>
                <a:cxn ang="0">
                  <a:pos x="12" y="61"/>
                </a:cxn>
                <a:cxn ang="0">
                  <a:pos x="38" y="70"/>
                </a:cxn>
                <a:cxn ang="0">
                  <a:pos x="64" y="115"/>
                </a:cxn>
                <a:cxn ang="0">
                  <a:pos x="136" y="97"/>
                </a:cxn>
                <a:cxn ang="0">
                  <a:pos x="138" y="49"/>
                </a:cxn>
                <a:cxn ang="0">
                  <a:pos x="85" y="9"/>
                </a:cxn>
                <a:cxn ang="0">
                  <a:pos x="29" y="0"/>
                </a:cxn>
              </a:cxnLst>
              <a:rect l="0" t="0" r="r" b="b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7901" name="Freeform 13"/>
          <p:cNvSpPr>
            <a:spLocks noChangeAspect="1"/>
          </p:cNvSpPr>
          <p:nvPr/>
        </p:nvSpPr>
        <p:spPr bwMode="auto">
          <a:xfrm>
            <a:off x="304800" y="4308475"/>
            <a:ext cx="1779588" cy="1787525"/>
          </a:xfrm>
          <a:custGeom>
            <a:avLst/>
            <a:gdLst/>
            <a:ahLst/>
            <a:cxnLst>
              <a:cxn ang="0">
                <a:pos x="251" y="228"/>
              </a:cxn>
              <a:cxn ang="0">
                <a:pos x="567" y="0"/>
              </a:cxn>
              <a:cxn ang="0">
                <a:pos x="717" y="40"/>
              </a:cxn>
              <a:cxn ang="0">
                <a:pos x="790" y="113"/>
              </a:cxn>
              <a:cxn ang="0">
                <a:pos x="1087" y="142"/>
              </a:cxn>
              <a:cxn ang="0">
                <a:pos x="1096" y="900"/>
              </a:cxn>
              <a:cxn ang="0">
                <a:pos x="1193" y="922"/>
              </a:cxn>
              <a:cxn ang="0">
                <a:pos x="1238" y="1013"/>
              </a:cxn>
              <a:cxn ang="0">
                <a:pos x="1306" y="982"/>
              </a:cxn>
              <a:cxn ang="0">
                <a:pos x="1449" y="1188"/>
              </a:cxn>
              <a:cxn ang="0">
                <a:pos x="1572" y="1283"/>
              </a:cxn>
              <a:cxn ang="0">
                <a:pos x="1567" y="1365"/>
              </a:cxn>
              <a:cxn ang="0">
                <a:pos x="1412" y="1375"/>
              </a:cxn>
              <a:cxn ang="0">
                <a:pos x="1344" y="1124"/>
              </a:cxn>
              <a:cxn ang="0">
                <a:pos x="855" y="876"/>
              </a:cxn>
              <a:cxn ang="0">
                <a:pos x="868" y="954"/>
              </a:cxn>
              <a:cxn ang="0">
                <a:pos x="758" y="1055"/>
              </a:cxn>
              <a:cxn ang="0">
                <a:pos x="740" y="1018"/>
              </a:cxn>
              <a:cxn ang="0">
                <a:pos x="709" y="1018"/>
              </a:cxn>
              <a:cxn ang="0">
                <a:pos x="621" y="1228"/>
              </a:cxn>
              <a:cxn ang="0">
                <a:pos x="348" y="1435"/>
              </a:cxn>
              <a:cxn ang="0">
                <a:pos x="78" y="1533"/>
              </a:cxn>
              <a:cxn ang="0">
                <a:pos x="0" y="1520"/>
              </a:cxn>
              <a:cxn ang="0">
                <a:pos x="310" y="1343"/>
              </a:cxn>
              <a:cxn ang="0">
                <a:pos x="348" y="1343"/>
              </a:cxn>
              <a:cxn ang="0">
                <a:pos x="461" y="1206"/>
              </a:cxn>
              <a:cxn ang="0">
                <a:pos x="512" y="1201"/>
              </a:cxn>
              <a:cxn ang="0">
                <a:pos x="589" y="1097"/>
              </a:cxn>
              <a:cxn ang="0">
                <a:pos x="562" y="1051"/>
              </a:cxn>
              <a:cxn ang="0">
                <a:pos x="397" y="1073"/>
              </a:cxn>
              <a:cxn ang="0">
                <a:pos x="284" y="812"/>
              </a:cxn>
              <a:cxn ang="0">
                <a:pos x="348" y="694"/>
              </a:cxn>
              <a:cxn ang="0">
                <a:pos x="452" y="653"/>
              </a:cxn>
              <a:cxn ang="0">
                <a:pos x="415" y="548"/>
              </a:cxn>
              <a:cxn ang="0">
                <a:pos x="306" y="598"/>
              </a:cxn>
              <a:cxn ang="0">
                <a:pos x="224" y="447"/>
              </a:cxn>
              <a:cxn ang="0">
                <a:pos x="315" y="411"/>
              </a:cxn>
              <a:cxn ang="0">
                <a:pos x="397" y="452"/>
              </a:cxn>
              <a:cxn ang="0">
                <a:pos x="434" y="429"/>
              </a:cxn>
              <a:cxn ang="0">
                <a:pos x="366" y="301"/>
              </a:cxn>
              <a:cxn ang="0">
                <a:pos x="246" y="292"/>
              </a:cxn>
              <a:cxn ang="0">
                <a:pos x="251" y="228"/>
              </a:cxn>
            </a:cxnLst>
            <a:rect l="0" t="0" r="r" b="b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2" name="Freeform 14"/>
          <p:cNvSpPr>
            <a:spLocks noChangeAspect="1"/>
          </p:cNvSpPr>
          <p:nvPr/>
        </p:nvSpPr>
        <p:spPr bwMode="auto">
          <a:xfrm>
            <a:off x="2957513" y="2255838"/>
            <a:ext cx="985838" cy="817562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35" y="172"/>
              </a:cxn>
              <a:cxn ang="0">
                <a:pos x="0" y="420"/>
              </a:cxn>
              <a:cxn ang="0">
                <a:pos x="164" y="433"/>
              </a:cxn>
              <a:cxn ang="0">
                <a:pos x="547" y="463"/>
              </a:cxn>
              <a:cxn ang="0">
                <a:pos x="567" y="47"/>
              </a:cxn>
              <a:cxn ang="0">
                <a:pos x="55" y="0"/>
              </a:cxn>
            </a:cxnLst>
            <a:rect l="0" t="0" r="r" b="b"/>
            <a:pathLst>
              <a:path w="567" h="463">
                <a:moveTo>
                  <a:pt x="55" y="0"/>
                </a:moveTo>
                <a:lnTo>
                  <a:pt x="35" y="172"/>
                </a:lnTo>
                <a:lnTo>
                  <a:pt x="0" y="420"/>
                </a:lnTo>
                <a:lnTo>
                  <a:pt x="164" y="433"/>
                </a:lnTo>
                <a:lnTo>
                  <a:pt x="547" y="463"/>
                </a:lnTo>
                <a:lnTo>
                  <a:pt x="567" y="47"/>
                </a:lnTo>
                <a:lnTo>
                  <a:pt x="55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3" name="Freeform 15"/>
          <p:cNvSpPr>
            <a:spLocks noChangeAspect="1"/>
          </p:cNvSpPr>
          <p:nvPr/>
        </p:nvSpPr>
        <p:spPr bwMode="auto">
          <a:xfrm>
            <a:off x="3903663" y="2708275"/>
            <a:ext cx="1204913" cy="5524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207"/>
              </a:cxn>
              <a:cxn ang="0">
                <a:pos x="157" y="211"/>
              </a:cxn>
              <a:cxn ang="0">
                <a:pos x="155" y="313"/>
              </a:cxn>
              <a:cxn ang="0">
                <a:pos x="367" y="310"/>
              </a:cxn>
              <a:cxn ang="0">
                <a:pos x="556" y="307"/>
              </a:cxn>
              <a:cxn ang="0">
                <a:pos x="695" y="310"/>
              </a:cxn>
              <a:cxn ang="0">
                <a:pos x="652" y="222"/>
              </a:cxn>
              <a:cxn ang="0">
                <a:pos x="622" y="140"/>
              </a:cxn>
              <a:cxn ang="0">
                <a:pos x="589" y="55"/>
              </a:cxn>
              <a:cxn ang="0">
                <a:pos x="510" y="1"/>
              </a:cxn>
              <a:cxn ang="0">
                <a:pos x="474" y="33"/>
              </a:cxn>
              <a:cxn ang="0">
                <a:pos x="431" y="10"/>
              </a:cxn>
              <a:cxn ang="0">
                <a:pos x="242" y="4"/>
              </a:cxn>
              <a:cxn ang="0">
                <a:pos x="8" y="0"/>
              </a:cxn>
            </a:cxnLst>
            <a:rect l="0" t="0" r="r" b="b"/>
            <a:pathLst>
              <a:path w="695" h="313">
                <a:moveTo>
                  <a:pt x="8" y="0"/>
                </a:moveTo>
                <a:lnTo>
                  <a:pt x="0" y="207"/>
                </a:lnTo>
                <a:lnTo>
                  <a:pt x="157" y="211"/>
                </a:lnTo>
                <a:lnTo>
                  <a:pt x="155" y="313"/>
                </a:lnTo>
                <a:lnTo>
                  <a:pt x="367" y="310"/>
                </a:lnTo>
                <a:lnTo>
                  <a:pt x="556" y="307"/>
                </a:lnTo>
                <a:lnTo>
                  <a:pt x="695" y="310"/>
                </a:lnTo>
                <a:lnTo>
                  <a:pt x="652" y="222"/>
                </a:lnTo>
                <a:lnTo>
                  <a:pt x="622" y="140"/>
                </a:lnTo>
                <a:lnTo>
                  <a:pt x="589" y="55"/>
                </a:lnTo>
                <a:lnTo>
                  <a:pt x="510" y="1"/>
                </a:lnTo>
                <a:lnTo>
                  <a:pt x="474" y="33"/>
                </a:lnTo>
                <a:lnTo>
                  <a:pt x="431" y="10"/>
                </a:lnTo>
                <a:lnTo>
                  <a:pt x="242" y="4"/>
                </a:lnTo>
                <a:lnTo>
                  <a:pt x="8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4" name="Freeform 16"/>
          <p:cNvSpPr>
            <a:spLocks noChangeAspect="1"/>
          </p:cNvSpPr>
          <p:nvPr/>
        </p:nvSpPr>
        <p:spPr bwMode="auto">
          <a:xfrm>
            <a:off x="4017963" y="3781425"/>
            <a:ext cx="1238250" cy="60483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61"/>
              </a:cxn>
              <a:cxn ang="0">
                <a:pos x="253" y="70"/>
              </a:cxn>
              <a:cxn ang="0">
                <a:pos x="255" y="266"/>
              </a:cxn>
              <a:cxn ang="0">
                <a:pos x="385" y="319"/>
              </a:cxn>
              <a:cxn ang="0">
                <a:pos x="420" y="300"/>
              </a:cxn>
              <a:cxn ang="0">
                <a:pos x="502" y="343"/>
              </a:cxn>
              <a:cxn ang="0">
                <a:pos x="556" y="342"/>
              </a:cxn>
              <a:cxn ang="0">
                <a:pos x="654" y="300"/>
              </a:cxn>
              <a:cxn ang="0">
                <a:pos x="713" y="340"/>
              </a:cxn>
              <a:cxn ang="0">
                <a:pos x="713" y="128"/>
              </a:cxn>
              <a:cxn ang="0">
                <a:pos x="695" y="5"/>
              </a:cxn>
              <a:cxn ang="0">
                <a:pos x="4" y="0"/>
              </a:cxn>
            </a:cxnLst>
            <a:rect l="0" t="0" r="r" b="b"/>
            <a:pathLst>
              <a:path w="713" h="343">
                <a:moveTo>
                  <a:pt x="4" y="0"/>
                </a:moveTo>
                <a:lnTo>
                  <a:pt x="0" y="61"/>
                </a:lnTo>
                <a:lnTo>
                  <a:pt x="253" y="70"/>
                </a:lnTo>
                <a:lnTo>
                  <a:pt x="255" y="266"/>
                </a:lnTo>
                <a:lnTo>
                  <a:pt x="385" y="319"/>
                </a:lnTo>
                <a:lnTo>
                  <a:pt x="420" y="300"/>
                </a:lnTo>
                <a:lnTo>
                  <a:pt x="502" y="343"/>
                </a:lnTo>
                <a:lnTo>
                  <a:pt x="556" y="342"/>
                </a:lnTo>
                <a:lnTo>
                  <a:pt x="654" y="300"/>
                </a:lnTo>
                <a:lnTo>
                  <a:pt x="713" y="340"/>
                </a:lnTo>
                <a:lnTo>
                  <a:pt x="713" y="128"/>
                </a:lnTo>
                <a:lnTo>
                  <a:pt x="695" y="5"/>
                </a:lnTo>
                <a:lnTo>
                  <a:pt x="4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5" name="Freeform 17"/>
          <p:cNvSpPr>
            <a:spLocks noChangeAspect="1"/>
          </p:cNvSpPr>
          <p:nvPr/>
        </p:nvSpPr>
        <p:spPr bwMode="auto">
          <a:xfrm>
            <a:off x="5724525" y="4049713"/>
            <a:ext cx="496888" cy="879475"/>
          </a:xfrm>
          <a:custGeom>
            <a:avLst/>
            <a:gdLst/>
            <a:ahLst/>
            <a:cxnLst>
              <a:cxn ang="0">
                <a:pos x="81" y="16"/>
              </a:cxn>
              <a:cxn ang="0">
                <a:pos x="38" y="101"/>
              </a:cxn>
              <a:cxn ang="0">
                <a:pos x="0" y="156"/>
              </a:cxn>
              <a:cxn ang="0">
                <a:pos x="12" y="222"/>
              </a:cxn>
              <a:cxn ang="0">
                <a:pos x="57" y="311"/>
              </a:cxn>
              <a:cxn ang="0">
                <a:pos x="23" y="402"/>
              </a:cxn>
              <a:cxn ang="0">
                <a:pos x="8" y="450"/>
              </a:cxn>
              <a:cxn ang="0">
                <a:pos x="175" y="430"/>
              </a:cxn>
              <a:cxn ang="0">
                <a:pos x="182" y="492"/>
              </a:cxn>
              <a:cxn ang="0">
                <a:pos x="216" y="499"/>
              </a:cxn>
              <a:cxn ang="0">
                <a:pos x="225" y="468"/>
              </a:cxn>
              <a:cxn ang="0">
                <a:pos x="287" y="459"/>
              </a:cxn>
              <a:cxn ang="0">
                <a:pos x="273" y="357"/>
              </a:cxn>
              <a:cxn ang="0">
                <a:pos x="270" y="0"/>
              </a:cxn>
              <a:cxn ang="0">
                <a:pos x="81" y="16"/>
              </a:cxn>
            </a:cxnLst>
            <a:rect l="0" t="0" r="r" b="b"/>
            <a:pathLst>
              <a:path w="287" h="499">
                <a:moveTo>
                  <a:pt x="81" y="16"/>
                </a:moveTo>
                <a:lnTo>
                  <a:pt x="38" y="101"/>
                </a:lnTo>
                <a:lnTo>
                  <a:pt x="0" y="156"/>
                </a:lnTo>
                <a:lnTo>
                  <a:pt x="12" y="222"/>
                </a:lnTo>
                <a:lnTo>
                  <a:pt x="57" y="311"/>
                </a:lnTo>
                <a:lnTo>
                  <a:pt x="23" y="402"/>
                </a:lnTo>
                <a:lnTo>
                  <a:pt x="8" y="450"/>
                </a:lnTo>
                <a:lnTo>
                  <a:pt x="175" y="430"/>
                </a:lnTo>
                <a:lnTo>
                  <a:pt x="182" y="492"/>
                </a:lnTo>
                <a:lnTo>
                  <a:pt x="216" y="499"/>
                </a:lnTo>
                <a:lnTo>
                  <a:pt x="225" y="468"/>
                </a:lnTo>
                <a:lnTo>
                  <a:pt x="287" y="459"/>
                </a:lnTo>
                <a:lnTo>
                  <a:pt x="273" y="357"/>
                </a:lnTo>
                <a:lnTo>
                  <a:pt x="270" y="0"/>
                </a:lnTo>
                <a:lnTo>
                  <a:pt x="81" y="16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6" name="Freeform 18"/>
          <p:cNvSpPr>
            <a:spLocks noChangeAspect="1"/>
          </p:cNvSpPr>
          <p:nvPr/>
        </p:nvSpPr>
        <p:spPr bwMode="auto">
          <a:xfrm>
            <a:off x="2511425" y="1454150"/>
            <a:ext cx="1436688" cy="909637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76" y="21"/>
              </a:cxn>
              <a:cxn ang="0">
                <a:pos x="275" y="34"/>
              </a:cxn>
              <a:cxn ang="0">
                <a:pos x="404" y="48"/>
              </a:cxn>
              <a:cxn ang="0">
                <a:pos x="524" y="60"/>
              </a:cxn>
              <a:cxn ang="0">
                <a:pos x="731" y="75"/>
              </a:cxn>
              <a:cxn ang="0">
                <a:pos x="828" y="82"/>
              </a:cxn>
              <a:cxn ang="0">
                <a:pos x="825" y="502"/>
              </a:cxn>
              <a:cxn ang="0">
                <a:pos x="318" y="459"/>
              </a:cxn>
              <a:cxn ang="0">
                <a:pos x="307" y="516"/>
              </a:cxn>
              <a:cxn ang="0">
                <a:pos x="288" y="489"/>
              </a:cxn>
              <a:cxn ang="0">
                <a:pos x="242" y="493"/>
              </a:cxn>
              <a:cxn ang="0">
                <a:pos x="175" y="504"/>
              </a:cxn>
              <a:cxn ang="0">
                <a:pos x="163" y="431"/>
              </a:cxn>
              <a:cxn ang="0">
                <a:pos x="84" y="373"/>
              </a:cxn>
              <a:cxn ang="0">
                <a:pos x="96" y="317"/>
              </a:cxn>
              <a:cxn ang="0">
                <a:pos x="103" y="273"/>
              </a:cxn>
              <a:cxn ang="0">
                <a:pos x="0" y="128"/>
              </a:cxn>
              <a:cxn ang="0">
                <a:pos x="14" y="0"/>
              </a:cxn>
            </a:cxnLst>
            <a:rect l="0" t="0" r="r" b="b"/>
            <a:pathLst>
              <a:path w="828" h="516">
                <a:moveTo>
                  <a:pt x="14" y="0"/>
                </a:moveTo>
                <a:lnTo>
                  <a:pt x="176" y="21"/>
                </a:lnTo>
                <a:lnTo>
                  <a:pt x="275" y="34"/>
                </a:lnTo>
                <a:lnTo>
                  <a:pt x="404" y="48"/>
                </a:lnTo>
                <a:lnTo>
                  <a:pt x="524" y="60"/>
                </a:lnTo>
                <a:lnTo>
                  <a:pt x="731" y="75"/>
                </a:lnTo>
                <a:lnTo>
                  <a:pt x="828" y="82"/>
                </a:lnTo>
                <a:lnTo>
                  <a:pt x="825" y="502"/>
                </a:lnTo>
                <a:lnTo>
                  <a:pt x="318" y="459"/>
                </a:lnTo>
                <a:lnTo>
                  <a:pt x="307" y="516"/>
                </a:lnTo>
                <a:lnTo>
                  <a:pt x="288" y="489"/>
                </a:lnTo>
                <a:lnTo>
                  <a:pt x="242" y="493"/>
                </a:lnTo>
                <a:lnTo>
                  <a:pt x="175" y="504"/>
                </a:lnTo>
                <a:lnTo>
                  <a:pt x="163" y="431"/>
                </a:lnTo>
                <a:lnTo>
                  <a:pt x="84" y="373"/>
                </a:lnTo>
                <a:lnTo>
                  <a:pt x="96" y="317"/>
                </a:lnTo>
                <a:lnTo>
                  <a:pt x="103" y="273"/>
                </a:lnTo>
                <a:lnTo>
                  <a:pt x="0" y="128"/>
                </a:lnTo>
                <a:lnTo>
                  <a:pt x="14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7" name="Freeform 19"/>
          <p:cNvSpPr>
            <a:spLocks noChangeAspect="1"/>
          </p:cNvSpPr>
          <p:nvPr/>
        </p:nvSpPr>
        <p:spPr bwMode="auto">
          <a:xfrm>
            <a:off x="3944938" y="1598613"/>
            <a:ext cx="965200" cy="5730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65" y="10"/>
              </a:cxn>
              <a:cxn ang="0">
                <a:pos x="500" y="106"/>
              </a:cxn>
              <a:cxn ang="0">
                <a:pos x="532" y="179"/>
              </a:cxn>
              <a:cxn ang="0">
                <a:pos x="555" y="298"/>
              </a:cxn>
              <a:cxn ang="0">
                <a:pos x="541" y="325"/>
              </a:cxn>
              <a:cxn ang="0">
                <a:pos x="370" y="320"/>
              </a:cxn>
              <a:cxn ang="0">
                <a:pos x="0" y="314"/>
              </a:cxn>
              <a:cxn ang="0">
                <a:pos x="2" y="0"/>
              </a:cxn>
            </a:cxnLst>
            <a:rect l="0" t="0" r="r" b="b"/>
            <a:pathLst>
              <a:path w="555" h="325">
                <a:moveTo>
                  <a:pt x="2" y="0"/>
                </a:moveTo>
                <a:lnTo>
                  <a:pt x="465" y="10"/>
                </a:lnTo>
                <a:lnTo>
                  <a:pt x="500" y="106"/>
                </a:lnTo>
                <a:lnTo>
                  <a:pt x="532" y="179"/>
                </a:lnTo>
                <a:lnTo>
                  <a:pt x="555" y="298"/>
                </a:lnTo>
                <a:lnTo>
                  <a:pt x="541" y="325"/>
                </a:lnTo>
                <a:lnTo>
                  <a:pt x="370" y="320"/>
                </a:lnTo>
                <a:lnTo>
                  <a:pt x="0" y="314"/>
                </a:lnTo>
                <a:lnTo>
                  <a:pt x="2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8" name="Freeform 20"/>
          <p:cNvSpPr>
            <a:spLocks noChangeAspect="1"/>
          </p:cNvSpPr>
          <p:nvPr/>
        </p:nvSpPr>
        <p:spPr bwMode="auto">
          <a:xfrm>
            <a:off x="3917950" y="2149475"/>
            <a:ext cx="1012825" cy="671512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9" y="147"/>
              </a:cxn>
              <a:cxn ang="0">
                <a:pos x="0" y="320"/>
              </a:cxn>
              <a:cxn ang="0">
                <a:pos x="424" y="326"/>
              </a:cxn>
              <a:cxn ang="0">
                <a:pos x="468" y="350"/>
              </a:cxn>
              <a:cxn ang="0">
                <a:pos x="500" y="317"/>
              </a:cxn>
              <a:cxn ang="0">
                <a:pos x="583" y="380"/>
              </a:cxn>
              <a:cxn ang="0">
                <a:pos x="571" y="314"/>
              </a:cxn>
              <a:cxn ang="0">
                <a:pos x="579" y="264"/>
              </a:cxn>
              <a:cxn ang="0">
                <a:pos x="583" y="91"/>
              </a:cxn>
              <a:cxn ang="0">
                <a:pos x="546" y="54"/>
              </a:cxn>
              <a:cxn ang="0">
                <a:pos x="561" y="6"/>
              </a:cxn>
              <a:cxn ang="0">
                <a:pos x="284" y="4"/>
              </a:cxn>
              <a:cxn ang="0">
                <a:pos x="11" y="0"/>
              </a:cxn>
            </a:cxnLst>
            <a:rect l="0" t="0" r="r" b="b"/>
            <a:pathLst>
              <a:path w="583" h="380">
                <a:moveTo>
                  <a:pt x="11" y="0"/>
                </a:moveTo>
                <a:lnTo>
                  <a:pt x="9" y="147"/>
                </a:lnTo>
                <a:lnTo>
                  <a:pt x="0" y="320"/>
                </a:lnTo>
                <a:lnTo>
                  <a:pt x="424" y="326"/>
                </a:lnTo>
                <a:lnTo>
                  <a:pt x="468" y="350"/>
                </a:lnTo>
                <a:lnTo>
                  <a:pt x="500" y="317"/>
                </a:lnTo>
                <a:lnTo>
                  <a:pt x="583" y="380"/>
                </a:lnTo>
                <a:lnTo>
                  <a:pt x="571" y="314"/>
                </a:lnTo>
                <a:lnTo>
                  <a:pt x="579" y="264"/>
                </a:lnTo>
                <a:lnTo>
                  <a:pt x="583" y="91"/>
                </a:lnTo>
                <a:lnTo>
                  <a:pt x="546" y="54"/>
                </a:lnTo>
                <a:lnTo>
                  <a:pt x="561" y="6"/>
                </a:lnTo>
                <a:lnTo>
                  <a:pt x="284" y="4"/>
                </a:lnTo>
                <a:lnTo>
                  <a:pt x="11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09" name="Freeform 21"/>
          <p:cNvSpPr>
            <a:spLocks noChangeAspect="1"/>
          </p:cNvSpPr>
          <p:nvPr/>
        </p:nvSpPr>
        <p:spPr bwMode="auto">
          <a:xfrm>
            <a:off x="5046663" y="3105150"/>
            <a:ext cx="950913" cy="795337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240" y="0"/>
              </a:cxn>
              <a:cxn ang="0">
                <a:pos x="290" y="0"/>
              </a:cxn>
              <a:cxn ang="0">
                <a:pos x="329" y="13"/>
              </a:cxn>
              <a:cxn ang="0">
                <a:pos x="308" y="52"/>
              </a:cxn>
              <a:cxn ang="0">
                <a:pos x="378" y="116"/>
              </a:cxn>
              <a:cxn ang="0">
                <a:pos x="401" y="170"/>
              </a:cxn>
              <a:cxn ang="0">
                <a:pos x="442" y="156"/>
              </a:cxn>
              <a:cxn ang="0">
                <a:pos x="441" y="232"/>
              </a:cxn>
              <a:cxn ang="0">
                <a:pos x="483" y="255"/>
              </a:cxn>
              <a:cxn ang="0">
                <a:pos x="502" y="322"/>
              </a:cxn>
              <a:cxn ang="0">
                <a:pos x="532" y="328"/>
              </a:cxn>
              <a:cxn ang="0">
                <a:pos x="548" y="356"/>
              </a:cxn>
              <a:cxn ang="0">
                <a:pos x="511" y="395"/>
              </a:cxn>
              <a:cxn ang="0">
                <a:pos x="499" y="439"/>
              </a:cxn>
              <a:cxn ang="0">
                <a:pos x="447" y="451"/>
              </a:cxn>
              <a:cxn ang="0">
                <a:pos x="460" y="402"/>
              </a:cxn>
              <a:cxn ang="0">
                <a:pos x="255" y="420"/>
              </a:cxn>
              <a:cxn ang="0">
                <a:pos x="107" y="438"/>
              </a:cxn>
              <a:cxn ang="0">
                <a:pos x="98" y="390"/>
              </a:cxn>
              <a:cxn ang="0">
                <a:pos x="88" y="246"/>
              </a:cxn>
              <a:cxn ang="0">
                <a:pos x="86" y="167"/>
              </a:cxn>
              <a:cxn ang="0">
                <a:pos x="37" y="131"/>
              </a:cxn>
              <a:cxn ang="0">
                <a:pos x="55" y="98"/>
              </a:cxn>
              <a:cxn ang="0">
                <a:pos x="31" y="80"/>
              </a:cxn>
              <a:cxn ang="0">
                <a:pos x="0" y="15"/>
              </a:cxn>
            </a:cxnLst>
            <a:rect l="0" t="0" r="r" b="b"/>
            <a:pathLst>
              <a:path w="548" h="451">
                <a:moveTo>
                  <a:pt x="0" y="15"/>
                </a:moveTo>
                <a:lnTo>
                  <a:pt x="240" y="0"/>
                </a:lnTo>
                <a:lnTo>
                  <a:pt x="290" y="0"/>
                </a:lnTo>
                <a:lnTo>
                  <a:pt x="329" y="13"/>
                </a:lnTo>
                <a:lnTo>
                  <a:pt x="308" y="52"/>
                </a:lnTo>
                <a:lnTo>
                  <a:pt x="378" y="116"/>
                </a:lnTo>
                <a:lnTo>
                  <a:pt x="401" y="170"/>
                </a:lnTo>
                <a:lnTo>
                  <a:pt x="442" y="156"/>
                </a:lnTo>
                <a:lnTo>
                  <a:pt x="441" y="232"/>
                </a:lnTo>
                <a:lnTo>
                  <a:pt x="483" y="255"/>
                </a:lnTo>
                <a:lnTo>
                  <a:pt x="502" y="322"/>
                </a:lnTo>
                <a:lnTo>
                  <a:pt x="532" y="328"/>
                </a:lnTo>
                <a:lnTo>
                  <a:pt x="548" y="356"/>
                </a:lnTo>
                <a:lnTo>
                  <a:pt x="511" y="395"/>
                </a:lnTo>
                <a:lnTo>
                  <a:pt x="499" y="439"/>
                </a:lnTo>
                <a:lnTo>
                  <a:pt x="447" y="451"/>
                </a:lnTo>
                <a:lnTo>
                  <a:pt x="460" y="402"/>
                </a:lnTo>
                <a:lnTo>
                  <a:pt x="255" y="420"/>
                </a:lnTo>
                <a:lnTo>
                  <a:pt x="107" y="438"/>
                </a:lnTo>
                <a:lnTo>
                  <a:pt x="98" y="390"/>
                </a:lnTo>
                <a:lnTo>
                  <a:pt x="88" y="246"/>
                </a:lnTo>
                <a:lnTo>
                  <a:pt x="86" y="167"/>
                </a:lnTo>
                <a:lnTo>
                  <a:pt x="37" y="131"/>
                </a:lnTo>
                <a:lnTo>
                  <a:pt x="55" y="98"/>
                </a:lnTo>
                <a:lnTo>
                  <a:pt x="31" y="80"/>
                </a:lnTo>
                <a:lnTo>
                  <a:pt x="0" y="15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0" name="Freeform 22"/>
          <p:cNvSpPr>
            <a:spLocks noChangeAspect="1"/>
          </p:cNvSpPr>
          <p:nvPr/>
        </p:nvSpPr>
        <p:spPr bwMode="auto">
          <a:xfrm>
            <a:off x="6450013" y="2609850"/>
            <a:ext cx="601663" cy="701675"/>
          </a:xfrm>
          <a:custGeom>
            <a:avLst/>
            <a:gdLst/>
            <a:ahLst/>
            <a:cxnLst>
              <a:cxn ang="0">
                <a:pos x="0" y="89"/>
              </a:cxn>
              <a:cxn ang="0">
                <a:pos x="155" y="74"/>
              </a:cxn>
              <a:cxn ang="0">
                <a:pos x="188" y="80"/>
              </a:cxn>
              <a:cxn ang="0">
                <a:pos x="261" y="46"/>
              </a:cxn>
              <a:cxn ang="0">
                <a:pos x="277" y="15"/>
              </a:cxn>
              <a:cxn ang="0">
                <a:pos x="321" y="0"/>
              </a:cxn>
              <a:cxn ang="0">
                <a:pos x="345" y="150"/>
              </a:cxn>
              <a:cxn ang="0">
                <a:pos x="327" y="167"/>
              </a:cxn>
              <a:cxn ang="0">
                <a:pos x="331" y="271"/>
              </a:cxn>
              <a:cxn ang="0">
                <a:pos x="297" y="280"/>
              </a:cxn>
              <a:cxn ang="0">
                <a:pos x="277" y="338"/>
              </a:cxn>
              <a:cxn ang="0">
                <a:pos x="251" y="331"/>
              </a:cxn>
              <a:cxn ang="0">
                <a:pos x="242" y="398"/>
              </a:cxn>
              <a:cxn ang="0">
                <a:pos x="203" y="369"/>
              </a:cxn>
              <a:cxn ang="0">
                <a:pos x="127" y="387"/>
              </a:cxn>
              <a:cxn ang="0">
                <a:pos x="94" y="362"/>
              </a:cxn>
              <a:cxn ang="0">
                <a:pos x="51" y="360"/>
              </a:cxn>
              <a:cxn ang="0">
                <a:pos x="29" y="249"/>
              </a:cxn>
              <a:cxn ang="0">
                <a:pos x="0" y="89"/>
              </a:cxn>
            </a:cxnLst>
            <a:rect l="0" t="0" r="r" b="b"/>
            <a:pathLst>
              <a:path w="345" h="398">
                <a:moveTo>
                  <a:pt x="0" y="89"/>
                </a:moveTo>
                <a:lnTo>
                  <a:pt x="155" y="74"/>
                </a:lnTo>
                <a:lnTo>
                  <a:pt x="188" y="80"/>
                </a:lnTo>
                <a:lnTo>
                  <a:pt x="261" y="46"/>
                </a:lnTo>
                <a:lnTo>
                  <a:pt x="277" y="15"/>
                </a:lnTo>
                <a:lnTo>
                  <a:pt x="321" y="0"/>
                </a:lnTo>
                <a:lnTo>
                  <a:pt x="345" y="150"/>
                </a:lnTo>
                <a:lnTo>
                  <a:pt x="327" y="167"/>
                </a:lnTo>
                <a:lnTo>
                  <a:pt x="331" y="271"/>
                </a:lnTo>
                <a:lnTo>
                  <a:pt x="297" y="280"/>
                </a:lnTo>
                <a:lnTo>
                  <a:pt x="277" y="338"/>
                </a:lnTo>
                <a:lnTo>
                  <a:pt x="251" y="331"/>
                </a:lnTo>
                <a:lnTo>
                  <a:pt x="242" y="398"/>
                </a:lnTo>
                <a:lnTo>
                  <a:pt x="203" y="369"/>
                </a:lnTo>
                <a:lnTo>
                  <a:pt x="127" y="387"/>
                </a:lnTo>
                <a:lnTo>
                  <a:pt x="94" y="362"/>
                </a:lnTo>
                <a:lnTo>
                  <a:pt x="51" y="360"/>
                </a:lnTo>
                <a:lnTo>
                  <a:pt x="29" y="249"/>
                </a:lnTo>
                <a:lnTo>
                  <a:pt x="0" y="8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1" name="Freeform 23"/>
          <p:cNvSpPr>
            <a:spLocks noChangeAspect="1"/>
          </p:cNvSpPr>
          <p:nvPr/>
        </p:nvSpPr>
        <p:spPr bwMode="auto">
          <a:xfrm>
            <a:off x="7897813" y="2149475"/>
            <a:ext cx="514350" cy="238125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151" y="16"/>
              </a:cxn>
              <a:cxn ang="0">
                <a:pos x="169" y="18"/>
              </a:cxn>
              <a:cxn ang="0">
                <a:pos x="187" y="0"/>
              </a:cxn>
              <a:cxn ang="0">
                <a:pos x="202" y="9"/>
              </a:cxn>
              <a:cxn ang="0">
                <a:pos x="184" y="48"/>
              </a:cxn>
              <a:cxn ang="0">
                <a:pos x="215" y="45"/>
              </a:cxn>
              <a:cxn ang="0">
                <a:pos x="233" y="74"/>
              </a:cxn>
              <a:cxn ang="0">
                <a:pos x="254" y="77"/>
              </a:cxn>
              <a:cxn ang="0">
                <a:pos x="269" y="73"/>
              </a:cxn>
              <a:cxn ang="0">
                <a:pos x="269" y="57"/>
              </a:cxn>
              <a:cxn ang="0">
                <a:pos x="243" y="36"/>
              </a:cxn>
              <a:cxn ang="0">
                <a:pos x="263" y="34"/>
              </a:cxn>
              <a:cxn ang="0">
                <a:pos x="296" y="79"/>
              </a:cxn>
              <a:cxn ang="0">
                <a:pos x="264" y="106"/>
              </a:cxn>
              <a:cxn ang="0">
                <a:pos x="229" y="92"/>
              </a:cxn>
              <a:cxn ang="0">
                <a:pos x="206" y="125"/>
              </a:cxn>
              <a:cxn ang="0">
                <a:pos x="161" y="92"/>
              </a:cxn>
              <a:cxn ang="0">
                <a:pos x="12" y="134"/>
              </a:cxn>
              <a:cxn ang="0">
                <a:pos x="0" y="54"/>
              </a:cxn>
            </a:cxnLst>
            <a:rect l="0" t="0" r="r" b="b"/>
            <a:pathLst>
              <a:path w="296" h="134">
                <a:moveTo>
                  <a:pt x="0" y="54"/>
                </a:moveTo>
                <a:lnTo>
                  <a:pt x="151" y="16"/>
                </a:lnTo>
                <a:lnTo>
                  <a:pt x="169" y="18"/>
                </a:lnTo>
                <a:lnTo>
                  <a:pt x="187" y="0"/>
                </a:lnTo>
                <a:lnTo>
                  <a:pt x="202" y="9"/>
                </a:lnTo>
                <a:lnTo>
                  <a:pt x="184" y="48"/>
                </a:lnTo>
                <a:lnTo>
                  <a:pt x="215" y="45"/>
                </a:lnTo>
                <a:lnTo>
                  <a:pt x="233" y="74"/>
                </a:lnTo>
                <a:lnTo>
                  <a:pt x="254" y="77"/>
                </a:lnTo>
                <a:lnTo>
                  <a:pt x="269" y="73"/>
                </a:lnTo>
                <a:lnTo>
                  <a:pt x="269" y="57"/>
                </a:lnTo>
                <a:lnTo>
                  <a:pt x="243" y="36"/>
                </a:lnTo>
                <a:lnTo>
                  <a:pt x="263" y="34"/>
                </a:lnTo>
                <a:lnTo>
                  <a:pt x="296" y="79"/>
                </a:lnTo>
                <a:lnTo>
                  <a:pt x="264" y="106"/>
                </a:lnTo>
                <a:lnTo>
                  <a:pt x="229" y="92"/>
                </a:lnTo>
                <a:lnTo>
                  <a:pt x="206" y="125"/>
                </a:lnTo>
                <a:lnTo>
                  <a:pt x="161" y="92"/>
                </a:lnTo>
                <a:lnTo>
                  <a:pt x="12" y="134"/>
                </a:lnTo>
                <a:lnTo>
                  <a:pt x="0" y="54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2" name="Freeform 24"/>
          <p:cNvSpPr>
            <a:spLocks noChangeAspect="1"/>
          </p:cNvSpPr>
          <p:nvPr/>
        </p:nvSpPr>
        <p:spPr bwMode="auto">
          <a:xfrm>
            <a:off x="7732713" y="2879725"/>
            <a:ext cx="169863" cy="2159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1" y="0"/>
              </a:cxn>
              <a:cxn ang="0">
                <a:pos x="66" y="27"/>
              </a:cxn>
              <a:cxn ang="0">
                <a:pos x="66" y="54"/>
              </a:cxn>
              <a:cxn ang="0">
                <a:pos x="97" y="73"/>
              </a:cxn>
              <a:cxn ang="0">
                <a:pos x="98" y="109"/>
              </a:cxn>
              <a:cxn ang="0">
                <a:pos x="48" y="122"/>
              </a:cxn>
              <a:cxn ang="0">
                <a:pos x="0" y="8"/>
              </a:cxn>
            </a:cxnLst>
            <a:rect l="0" t="0" r="r" b="b"/>
            <a:pathLst>
              <a:path w="98" h="122">
                <a:moveTo>
                  <a:pt x="0" y="8"/>
                </a:moveTo>
                <a:lnTo>
                  <a:pt x="21" y="0"/>
                </a:lnTo>
                <a:lnTo>
                  <a:pt x="66" y="27"/>
                </a:lnTo>
                <a:lnTo>
                  <a:pt x="66" y="54"/>
                </a:lnTo>
                <a:lnTo>
                  <a:pt x="97" y="73"/>
                </a:lnTo>
                <a:lnTo>
                  <a:pt x="98" y="109"/>
                </a:lnTo>
                <a:lnTo>
                  <a:pt x="48" y="122"/>
                </a:lnTo>
                <a:lnTo>
                  <a:pt x="0" y="8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3" name="Freeform 25"/>
          <p:cNvSpPr>
            <a:spLocks noChangeAspect="1"/>
          </p:cNvSpPr>
          <p:nvPr/>
        </p:nvSpPr>
        <p:spPr bwMode="auto">
          <a:xfrm>
            <a:off x="5849938" y="3627438"/>
            <a:ext cx="1211263" cy="449262"/>
          </a:xfrm>
          <a:custGeom>
            <a:avLst/>
            <a:gdLst/>
            <a:ahLst/>
            <a:cxnLst>
              <a:cxn ang="0">
                <a:pos x="42" y="117"/>
              </a:cxn>
              <a:cxn ang="0">
                <a:pos x="42" y="121"/>
              </a:cxn>
              <a:cxn ang="0">
                <a:pos x="30" y="145"/>
              </a:cxn>
              <a:cxn ang="0">
                <a:pos x="43" y="178"/>
              </a:cxn>
              <a:cxn ang="0">
                <a:pos x="0" y="206"/>
              </a:cxn>
              <a:cxn ang="0">
                <a:pos x="9" y="255"/>
              </a:cxn>
              <a:cxn ang="0">
                <a:pos x="192" y="240"/>
              </a:cxn>
              <a:cxn ang="0">
                <a:pos x="410" y="215"/>
              </a:cxn>
              <a:cxn ang="0">
                <a:pos x="519" y="196"/>
              </a:cxn>
              <a:cxn ang="0">
                <a:pos x="541" y="130"/>
              </a:cxn>
              <a:cxn ang="0">
                <a:pos x="580" y="127"/>
              </a:cxn>
              <a:cxn ang="0">
                <a:pos x="699" y="0"/>
              </a:cxn>
              <a:cxn ang="0">
                <a:pos x="544" y="32"/>
              </a:cxn>
              <a:cxn ang="0">
                <a:pos x="183" y="84"/>
              </a:cxn>
              <a:cxn ang="0">
                <a:pos x="186" y="99"/>
              </a:cxn>
              <a:cxn ang="0">
                <a:pos x="42" y="117"/>
              </a:cxn>
            </a:cxnLst>
            <a:rect l="0" t="0" r="r" b="b"/>
            <a:pathLst>
              <a:path w="699" h="255">
                <a:moveTo>
                  <a:pt x="42" y="117"/>
                </a:moveTo>
                <a:lnTo>
                  <a:pt x="42" y="121"/>
                </a:lnTo>
                <a:lnTo>
                  <a:pt x="30" y="145"/>
                </a:lnTo>
                <a:lnTo>
                  <a:pt x="43" y="178"/>
                </a:lnTo>
                <a:lnTo>
                  <a:pt x="0" y="206"/>
                </a:lnTo>
                <a:lnTo>
                  <a:pt x="9" y="255"/>
                </a:lnTo>
                <a:lnTo>
                  <a:pt x="192" y="240"/>
                </a:lnTo>
                <a:lnTo>
                  <a:pt x="410" y="215"/>
                </a:lnTo>
                <a:lnTo>
                  <a:pt x="519" y="196"/>
                </a:lnTo>
                <a:lnTo>
                  <a:pt x="541" y="130"/>
                </a:lnTo>
                <a:lnTo>
                  <a:pt x="580" y="127"/>
                </a:lnTo>
                <a:lnTo>
                  <a:pt x="699" y="0"/>
                </a:lnTo>
                <a:lnTo>
                  <a:pt x="544" y="32"/>
                </a:lnTo>
                <a:lnTo>
                  <a:pt x="183" y="84"/>
                </a:lnTo>
                <a:lnTo>
                  <a:pt x="186" y="99"/>
                </a:lnTo>
                <a:lnTo>
                  <a:pt x="42" y="117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4" name="Freeform 26"/>
          <p:cNvSpPr>
            <a:spLocks noChangeAspect="1"/>
          </p:cNvSpPr>
          <p:nvPr/>
        </p:nvSpPr>
        <p:spPr bwMode="auto">
          <a:xfrm>
            <a:off x="6886575" y="3844925"/>
            <a:ext cx="709613" cy="569912"/>
          </a:xfrm>
          <a:custGeom>
            <a:avLst/>
            <a:gdLst/>
            <a:ahLst/>
            <a:cxnLst>
              <a:cxn ang="0">
                <a:pos x="15" y="58"/>
              </a:cxn>
              <a:cxn ang="0">
                <a:pos x="47" y="27"/>
              </a:cxn>
              <a:cxn ang="0">
                <a:pos x="170" y="0"/>
              </a:cxn>
              <a:cxn ang="0">
                <a:pos x="207" y="18"/>
              </a:cxn>
              <a:cxn ang="0">
                <a:pos x="286" y="5"/>
              </a:cxn>
              <a:cxn ang="0">
                <a:pos x="350" y="51"/>
              </a:cxn>
              <a:cxn ang="0">
                <a:pos x="408" y="86"/>
              </a:cxn>
              <a:cxn ang="0">
                <a:pos x="375" y="183"/>
              </a:cxn>
              <a:cxn ang="0">
                <a:pos x="326" y="233"/>
              </a:cxn>
              <a:cxn ang="0">
                <a:pos x="272" y="247"/>
              </a:cxn>
              <a:cxn ang="0">
                <a:pos x="283" y="286"/>
              </a:cxn>
              <a:cxn ang="0">
                <a:pos x="250" y="323"/>
              </a:cxn>
              <a:cxn ang="0">
                <a:pos x="187" y="233"/>
              </a:cxn>
              <a:cxn ang="0">
                <a:pos x="26" y="86"/>
              </a:cxn>
              <a:cxn ang="0">
                <a:pos x="0" y="86"/>
              </a:cxn>
              <a:cxn ang="0">
                <a:pos x="15" y="58"/>
              </a:cxn>
            </a:cxnLst>
            <a:rect l="0" t="0" r="r" b="b"/>
            <a:pathLst>
              <a:path w="408" h="323">
                <a:moveTo>
                  <a:pt x="15" y="58"/>
                </a:moveTo>
                <a:lnTo>
                  <a:pt x="47" y="27"/>
                </a:lnTo>
                <a:lnTo>
                  <a:pt x="170" y="0"/>
                </a:lnTo>
                <a:lnTo>
                  <a:pt x="207" y="18"/>
                </a:lnTo>
                <a:lnTo>
                  <a:pt x="286" y="5"/>
                </a:lnTo>
                <a:lnTo>
                  <a:pt x="350" y="51"/>
                </a:lnTo>
                <a:lnTo>
                  <a:pt x="408" y="86"/>
                </a:lnTo>
                <a:lnTo>
                  <a:pt x="375" y="183"/>
                </a:lnTo>
                <a:lnTo>
                  <a:pt x="326" y="233"/>
                </a:lnTo>
                <a:lnTo>
                  <a:pt x="272" y="247"/>
                </a:lnTo>
                <a:lnTo>
                  <a:pt x="283" y="286"/>
                </a:lnTo>
                <a:lnTo>
                  <a:pt x="250" y="323"/>
                </a:lnTo>
                <a:lnTo>
                  <a:pt x="187" y="233"/>
                </a:lnTo>
                <a:lnTo>
                  <a:pt x="26" y="86"/>
                </a:lnTo>
                <a:lnTo>
                  <a:pt x="0" y="86"/>
                </a:lnTo>
                <a:lnTo>
                  <a:pt x="15" y="58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5" name="Freeform 27"/>
          <p:cNvSpPr>
            <a:spLocks noChangeAspect="1"/>
          </p:cNvSpPr>
          <p:nvPr/>
        </p:nvSpPr>
        <p:spPr bwMode="auto">
          <a:xfrm>
            <a:off x="1281113" y="1787525"/>
            <a:ext cx="1149350" cy="889000"/>
          </a:xfrm>
          <a:custGeom>
            <a:avLst/>
            <a:gdLst/>
            <a:ahLst/>
            <a:cxnLst>
              <a:cxn ang="0">
                <a:pos x="145" y="0"/>
              </a:cxn>
              <a:cxn ang="0">
                <a:pos x="126" y="11"/>
              </a:cxn>
              <a:cxn ang="0">
                <a:pos x="114" y="55"/>
              </a:cxn>
              <a:cxn ang="0">
                <a:pos x="102" y="93"/>
              </a:cxn>
              <a:cxn ang="0">
                <a:pos x="93" y="123"/>
              </a:cxn>
              <a:cxn ang="0">
                <a:pos x="81" y="155"/>
              </a:cxn>
              <a:cxn ang="0">
                <a:pos x="67" y="188"/>
              </a:cxn>
              <a:cxn ang="0">
                <a:pos x="50" y="224"/>
              </a:cxn>
              <a:cxn ang="0">
                <a:pos x="26" y="266"/>
              </a:cxn>
              <a:cxn ang="0">
                <a:pos x="0" y="306"/>
              </a:cxn>
              <a:cxn ang="0">
                <a:pos x="0" y="394"/>
              </a:cxn>
              <a:cxn ang="0">
                <a:pos x="371" y="470"/>
              </a:cxn>
              <a:cxn ang="0">
                <a:pos x="543" y="505"/>
              </a:cxn>
              <a:cxn ang="0">
                <a:pos x="579" y="330"/>
              </a:cxn>
              <a:cxn ang="0">
                <a:pos x="601" y="315"/>
              </a:cxn>
              <a:cxn ang="0">
                <a:pos x="580" y="276"/>
              </a:cxn>
              <a:cxn ang="0">
                <a:pos x="591" y="236"/>
              </a:cxn>
              <a:cxn ang="0">
                <a:pos x="662" y="169"/>
              </a:cxn>
              <a:cxn ang="0">
                <a:pos x="613" y="108"/>
              </a:cxn>
              <a:cxn ang="0">
                <a:pos x="407" y="64"/>
              </a:cxn>
              <a:cxn ang="0">
                <a:pos x="379" y="82"/>
              </a:cxn>
              <a:cxn ang="0">
                <a:pos x="342" y="52"/>
              </a:cxn>
              <a:cxn ang="0">
                <a:pos x="309" y="84"/>
              </a:cxn>
              <a:cxn ang="0">
                <a:pos x="278" y="52"/>
              </a:cxn>
              <a:cxn ang="0">
                <a:pos x="196" y="54"/>
              </a:cxn>
              <a:cxn ang="0">
                <a:pos x="206" y="5"/>
              </a:cxn>
              <a:cxn ang="0">
                <a:pos x="145" y="0"/>
              </a:cxn>
            </a:cxnLst>
            <a:rect l="0" t="0" r="r" b="b"/>
            <a:pathLst>
              <a:path w="662" h="505">
                <a:moveTo>
                  <a:pt x="145" y="0"/>
                </a:moveTo>
                <a:lnTo>
                  <a:pt x="126" y="11"/>
                </a:lnTo>
                <a:lnTo>
                  <a:pt x="114" y="55"/>
                </a:lnTo>
                <a:lnTo>
                  <a:pt x="102" y="93"/>
                </a:lnTo>
                <a:lnTo>
                  <a:pt x="93" y="123"/>
                </a:lnTo>
                <a:lnTo>
                  <a:pt x="81" y="155"/>
                </a:lnTo>
                <a:lnTo>
                  <a:pt x="67" y="188"/>
                </a:lnTo>
                <a:lnTo>
                  <a:pt x="50" y="224"/>
                </a:lnTo>
                <a:lnTo>
                  <a:pt x="26" y="266"/>
                </a:lnTo>
                <a:lnTo>
                  <a:pt x="0" y="306"/>
                </a:lnTo>
                <a:lnTo>
                  <a:pt x="0" y="394"/>
                </a:lnTo>
                <a:lnTo>
                  <a:pt x="371" y="470"/>
                </a:lnTo>
                <a:lnTo>
                  <a:pt x="543" y="505"/>
                </a:lnTo>
                <a:lnTo>
                  <a:pt x="579" y="330"/>
                </a:lnTo>
                <a:lnTo>
                  <a:pt x="601" y="315"/>
                </a:lnTo>
                <a:lnTo>
                  <a:pt x="580" y="276"/>
                </a:lnTo>
                <a:lnTo>
                  <a:pt x="591" y="236"/>
                </a:lnTo>
                <a:lnTo>
                  <a:pt x="662" y="169"/>
                </a:lnTo>
                <a:lnTo>
                  <a:pt x="613" y="108"/>
                </a:lnTo>
                <a:lnTo>
                  <a:pt x="407" y="64"/>
                </a:lnTo>
                <a:lnTo>
                  <a:pt x="379" y="82"/>
                </a:lnTo>
                <a:lnTo>
                  <a:pt x="342" y="52"/>
                </a:lnTo>
                <a:lnTo>
                  <a:pt x="309" y="84"/>
                </a:lnTo>
                <a:lnTo>
                  <a:pt x="278" y="52"/>
                </a:lnTo>
                <a:lnTo>
                  <a:pt x="196" y="54"/>
                </a:lnTo>
                <a:lnTo>
                  <a:pt x="206" y="5"/>
                </a:lnTo>
                <a:lnTo>
                  <a:pt x="145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6" name="Freeform 28"/>
          <p:cNvSpPr>
            <a:spLocks noChangeAspect="1"/>
          </p:cNvSpPr>
          <p:nvPr/>
        </p:nvSpPr>
        <p:spPr bwMode="auto">
          <a:xfrm>
            <a:off x="3046413" y="3743325"/>
            <a:ext cx="987425" cy="993775"/>
          </a:xfrm>
          <a:custGeom>
            <a:avLst/>
            <a:gdLst/>
            <a:ahLst/>
            <a:cxnLst>
              <a:cxn ang="0">
                <a:pos x="69" y="0"/>
              </a:cxn>
              <a:cxn ang="0">
                <a:pos x="568" y="22"/>
              </a:cxn>
              <a:cxn ang="0">
                <a:pos x="544" y="520"/>
              </a:cxn>
              <a:cxn ang="0">
                <a:pos x="382" y="511"/>
              </a:cxn>
              <a:cxn ang="0">
                <a:pos x="230" y="507"/>
              </a:cxn>
              <a:cxn ang="0">
                <a:pos x="230" y="526"/>
              </a:cxn>
              <a:cxn ang="0">
                <a:pos x="103" y="526"/>
              </a:cxn>
              <a:cxn ang="0">
                <a:pos x="95" y="563"/>
              </a:cxn>
              <a:cxn ang="0">
                <a:pos x="0" y="551"/>
              </a:cxn>
              <a:cxn ang="0">
                <a:pos x="54" y="130"/>
              </a:cxn>
              <a:cxn ang="0">
                <a:pos x="69" y="0"/>
              </a:cxn>
            </a:cxnLst>
            <a:rect l="0" t="0" r="r" b="b"/>
            <a:pathLst>
              <a:path w="568" h="563">
                <a:moveTo>
                  <a:pt x="69" y="0"/>
                </a:moveTo>
                <a:lnTo>
                  <a:pt x="568" y="22"/>
                </a:lnTo>
                <a:lnTo>
                  <a:pt x="544" y="520"/>
                </a:lnTo>
                <a:lnTo>
                  <a:pt x="382" y="511"/>
                </a:lnTo>
                <a:lnTo>
                  <a:pt x="230" y="507"/>
                </a:lnTo>
                <a:lnTo>
                  <a:pt x="230" y="526"/>
                </a:lnTo>
                <a:lnTo>
                  <a:pt x="103" y="526"/>
                </a:lnTo>
                <a:lnTo>
                  <a:pt x="95" y="563"/>
                </a:lnTo>
                <a:lnTo>
                  <a:pt x="0" y="551"/>
                </a:lnTo>
                <a:lnTo>
                  <a:pt x="54" y="130"/>
                </a:lnTo>
                <a:lnTo>
                  <a:pt x="69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7" name="Freeform 29"/>
          <p:cNvSpPr>
            <a:spLocks noChangeAspect="1"/>
          </p:cNvSpPr>
          <p:nvPr/>
        </p:nvSpPr>
        <p:spPr bwMode="auto">
          <a:xfrm>
            <a:off x="4159250" y="3244850"/>
            <a:ext cx="1062038" cy="550862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4" y="182"/>
              </a:cxn>
              <a:cxn ang="0">
                <a:pos x="0" y="309"/>
              </a:cxn>
              <a:cxn ang="0">
                <a:pos x="611" y="312"/>
              </a:cxn>
              <a:cxn ang="0">
                <a:pos x="599" y="149"/>
              </a:cxn>
              <a:cxn ang="0">
                <a:pos x="599" y="88"/>
              </a:cxn>
              <a:cxn ang="0">
                <a:pos x="550" y="51"/>
              </a:cxn>
              <a:cxn ang="0">
                <a:pos x="565" y="18"/>
              </a:cxn>
              <a:cxn ang="0">
                <a:pos x="544" y="0"/>
              </a:cxn>
              <a:cxn ang="0">
                <a:pos x="267" y="3"/>
              </a:cxn>
              <a:cxn ang="0">
                <a:pos x="6" y="3"/>
              </a:cxn>
            </a:cxnLst>
            <a:rect l="0" t="0" r="r" b="b"/>
            <a:pathLst>
              <a:path w="611" h="312">
                <a:moveTo>
                  <a:pt x="6" y="3"/>
                </a:moveTo>
                <a:lnTo>
                  <a:pt x="4" y="182"/>
                </a:lnTo>
                <a:lnTo>
                  <a:pt x="0" y="309"/>
                </a:lnTo>
                <a:lnTo>
                  <a:pt x="611" y="312"/>
                </a:lnTo>
                <a:lnTo>
                  <a:pt x="599" y="149"/>
                </a:lnTo>
                <a:lnTo>
                  <a:pt x="599" y="88"/>
                </a:lnTo>
                <a:lnTo>
                  <a:pt x="550" y="51"/>
                </a:lnTo>
                <a:lnTo>
                  <a:pt x="565" y="18"/>
                </a:lnTo>
                <a:lnTo>
                  <a:pt x="544" y="0"/>
                </a:lnTo>
                <a:lnTo>
                  <a:pt x="267" y="3"/>
                </a:lnTo>
                <a:lnTo>
                  <a:pt x="6" y="3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18" name="Freeform 30"/>
          <p:cNvSpPr>
            <a:spLocks noChangeAspect="1"/>
          </p:cNvSpPr>
          <p:nvPr/>
        </p:nvSpPr>
        <p:spPr bwMode="auto">
          <a:xfrm>
            <a:off x="5364163" y="1903413"/>
            <a:ext cx="719138" cy="854075"/>
          </a:xfrm>
          <a:custGeom>
            <a:avLst/>
            <a:gdLst/>
            <a:ahLst/>
            <a:cxnLst>
              <a:cxn ang="0">
                <a:pos x="30" y="33"/>
              </a:cxn>
              <a:cxn ang="0">
                <a:pos x="61" y="28"/>
              </a:cxn>
              <a:cxn ang="0">
                <a:pos x="90" y="28"/>
              </a:cxn>
              <a:cxn ang="0">
                <a:pos x="107" y="0"/>
              </a:cxn>
              <a:cxn ang="0">
                <a:pos x="121" y="36"/>
              </a:cxn>
              <a:cxn ang="0">
                <a:pos x="166" y="36"/>
              </a:cxn>
              <a:cxn ang="0">
                <a:pos x="189" y="68"/>
              </a:cxn>
              <a:cxn ang="0">
                <a:pos x="236" y="59"/>
              </a:cxn>
              <a:cxn ang="0">
                <a:pos x="267" y="80"/>
              </a:cxn>
              <a:cxn ang="0">
                <a:pos x="325" y="95"/>
              </a:cxn>
              <a:cxn ang="0">
                <a:pos x="336" y="121"/>
              </a:cxn>
              <a:cxn ang="0">
                <a:pos x="365" y="122"/>
              </a:cxn>
              <a:cxn ang="0">
                <a:pos x="356" y="147"/>
              </a:cxn>
              <a:cxn ang="0">
                <a:pos x="367" y="176"/>
              </a:cxn>
              <a:cxn ang="0">
                <a:pos x="347" y="211"/>
              </a:cxn>
              <a:cxn ang="0">
                <a:pos x="361" y="219"/>
              </a:cxn>
              <a:cxn ang="0">
                <a:pos x="394" y="180"/>
              </a:cxn>
              <a:cxn ang="0">
                <a:pos x="392" y="167"/>
              </a:cxn>
              <a:cxn ang="0">
                <a:pos x="406" y="161"/>
              </a:cxn>
              <a:cxn ang="0">
                <a:pos x="415" y="180"/>
              </a:cxn>
              <a:cxn ang="0">
                <a:pos x="389" y="207"/>
              </a:cxn>
              <a:cxn ang="0">
                <a:pos x="379" y="268"/>
              </a:cxn>
              <a:cxn ang="0">
                <a:pos x="379" y="371"/>
              </a:cxn>
              <a:cxn ang="0">
                <a:pos x="394" y="389"/>
              </a:cxn>
              <a:cxn ang="0">
                <a:pos x="388" y="453"/>
              </a:cxn>
              <a:cxn ang="0">
                <a:pos x="191" y="484"/>
              </a:cxn>
              <a:cxn ang="0">
                <a:pos x="142" y="454"/>
              </a:cxn>
              <a:cxn ang="0">
                <a:pos x="152" y="416"/>
              </a:cxn>
              <a:cxn ang="0">
                <a:pos x="128" y="374"/>
              </a:cxn>
              <a:cxn ang="0">
                <a:pos x="107" y="322"/>
              </a:cxn>
              <a:cxn ang="0">
                <a:pos x="52" y="270"/>
              </a:cxn>
              <a:cxn ang="0">
                <a:pos x="18" y="270"/>
              </a:cxn>
              <a:cxn ang="0">
                <a:pos x="18" y="198"/>
              </a:cxn>
              <a:cxn ang="0">
                <a:pos x="0" y="171"/>
              </a:cxn>
              <a:cxn ang="0">
                <a:pos x="39" y="130"/>
              </a:cxn>
              <a:cxn ang="0">
                <a:pos x="30" y="33"/>
              </a:cxn>
            </a:cxnLst>
            <a:rect l="0" t="0" r="r" b="b"/>
            <a:pathLst>
              <a:path w="415" h="484">
                <a:moveTo>
                  <a:pt x="30" y="33"/>
                </a:moveTo>
                <a:lnTo>
                  <a:pt x="61" y="28"/>
                </a:lnTo>
                <a:lnTo>
                  <a:pt x="90" y="28"/>
                </a:lnTo>
                <a:lnTo>
                  <a:pt x="107" y="0"/>
                </a:lnTo>
                <a:lnTo>
                  <a:pt x="121" y="36"/>
                </a:lnTo>
                <a:lnTo>
                  <a:pt x="166" y="36"/>
                </a:lnTo>
                <a:lnTo>
                  <a:pt x="189" y="68"/>
                </a:lnTo>
                <a:lnTo>
                  <a:pt x="236" y="59"/>
                </a:lnTo>
                <a:lnTo>
                  <a:pt x="267" y="80"/>
                </a:lnTo>
                <a:lnTo>
                  <a:pt x="325" y="95"/>
                </a:lnTo>
                <a:lnTo>
                  <a:pt x="336" y="121"/>
                </a:lnTo>
                <a:lnTo>
                  <a:pt x="365" y="122"/>
                </a:lnTo>
                <a:lnTo>
                  <a:pt x="356" y="147"/>
                </a:lnTo>
                <a:lnTo>
                  <a:pt x="367" y="176"/>
                </a:lnTo>
                <a:lnTo>
                  <a:pt x="347" y="211"/>
                </a:lnTo>
                <a:lnTo>
                  <a:pt x="361" y="219"/>
                </a:lnTo>
                <a:lnTo>
                  <a:pt x="394" y="180"/>
                </a:lnTo>
                <a:lnTo>
                  <a:pt x="392" y="167"/>
                </a:lnTo>
                <a:lnTo>
                  <a:pt x="406" y="161"/>
                </a:lnTo>
                <a:lnTo>
                  <a:pt x="415" y="180"/>
                </a:lnTo>
                <a:lnTo>
                  <a:pt x="389" y="207"/>
                </a:lnTo>
                <a:lnTo>
                  <a:pt x="379" y="268"/>
                </a:lnTo>
                <a:lnTo>
                  <a:pt x="379" y="371"/>
                </a:lnTo>
                <a:lnTo>
                  <a:pt x="394" y="389"/>
                </a:lnTo>
                <a:lnTo>
                  <a:pt x="388" y="453"/>
                </a:lnTo>
                <a:lnTo>
                  <a:pt x="191" y="484"/>
                </a:lnTo>
                <a:lnTo>
                  <a:pt x="142" y="454"/>
                </a:lnTo>
                <a:lnTo>
                  <a:pt x="152" y="416"/>
                </a:lnTo>
                <a:lnTo>
                  <a:pt x="128" y="374"/>
                </a:lnTo>
                <a:lnTo>
                  <a:pt x="107" y="322"/>
                </a:lnTo>
                <a:lnTo>
                  <a:pt x="52" y="270"/>
                </a:lnTo>
                <a:lnTo>
                  <a:pt x="18" y="270"/>
                </a:lnTo>
                <a:lnTo>
                  <a:pt x="18" y="198"/>
                </a:lnTo>
                <a:lnTo>
                  <a:pt x="0" y="171"/>
                </a:lnTo>
                <a:lnTo>
                  <a:pt x="39" y="130"/>
                </a:lnTo>
                <a:lnTo>
                  <a:pt x="30" y="33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646738" y="1781175"/>
            <a:ext cx="1089025" cy="1001712"/>
            <a:chOff x="3254" y="860"/>
            <a:chExt cx="623" cy="557"/>
          </a:xfrm>
          <a:solidFill>
            <a:schemeClr val="tx2"/>
          </a:solidFill>
        </p:grpSpPr>
        <p:sp>
          <p:nvSpPr>
            <p:cNvPr id="37920" name="Freeform 32"/>
            <p:cNvSpPr>
              <a:spLocks noChangeAspect="1"/>
            </p:cNvSpPr>
            <p:nvPr/>
          </p:nvSpPr>
          <p:spPr bwMode="auto">
            <a:xfrm>
              <a:off x="3254" y="860"/>
              <a:ext cx="442" cy="19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99" y="0"/>
                </a:cxn>
                <a:cxn ang="0">
                  <a:pos x="82" y="44"/>
                </a:cxn>
                <a:cxn ang="0">
                  <a:pos x="95" y="57"/>
                </a:cxn>
                <a:cxn ang="0">
                  <a:pos x="126" y="39"/>
                </a:cxn>
                <a:cxn ang="0">
                  <a:pos x="195" y="66"/>
                </a:cxn>
                <a:cxn ang="0">
                  <a:pos x="225" y="44"/>
                </a:cxn>
                <a:cxn ang="0">
                  <a:pos x="317" y="32"/>
                </a:cxn>
                <a:cxn ang="0">
                  <a:pos x="335" y="58"/>
                </a:cxn>
                <a:cxn ang="0">
                  <a:pos x="371" y="53"/>
                </a:cxn>
                <a:cxn ang="0">
                  <a:pos x="441" y="81"/>
                </a:cxn>
                <a:cxn ang="0">
                  <a:pos x="445" y="102"/>
                </a:cxn>
                <a:cxn ang="0">
                  <a:pos x="369" y="120"/>
                </a:cxn>
                <a:cxn ang="0">
                  <a:pos x="347" y="106"/>
                </a:cxn>
                <a:cxn ang="0">
                  <a:pos x="308" y="111"/>
                </a:cxn>
                <a:cxn ang="0">
                  <a:pos x="263" y="137"/>
                </a:cxn>
                <a:cxn ang="0">
                  <a:pos x="243" y="139"/>
                </a:cxn>
                <a:cxn ang="0">
                  <a:pos x="226" y="120"/>
                </a:cxn>
                <a:cxn ang="0">
                  <a:pos x="201" y="191"/>
                </a:cxn>
                <a:cxn ang="0">
                  <a:pos x="173" y="193"/>
                </a:cxn>
                <a:cxn ang="0">
                  <a:pos x="161" y="164"/>
                </a:cxn>
                <a:cxn ang="0">
                  <a:pos x="101" y="151"/>
                </a:cxn>
                <a:cxn ang="0">
                  <a:pos x="73" y="130"/>
                </a:cxn>
                <a:cxn ang="0">
                  <a:pos x="23" y="137"/>
                </a:cxn>
                <a:cxn ang="0">
                  <a:pos x="0" y="106"/>
                </a:cxn>
              </a:cxnLst>
              <a:rect l="0" t="0" r="r" b="b"/>
              <a:pathLst>
                <a:path w="445" h="193">
                  <a:moveTo>
                    <a:pt x="0" y="106"/>
                  </a:moveTo>
                  <a:lnTo>
                    <a:pt x="99" y="0"/>
                  </a:lnTo>
                  <a:lnTo>
                    <a:pt x="82" y="44"/>
                  </a:lnTo>
                  <a:lnTo>
                    <a:pt x="95" y="57"/>
                  </a:lnTo>
                  <a:lnTo>
                    <a:pt x="126" y="39"/>
                  </a:lnTo>
                  <a:lnTo>
                    <a:pt x="195" y="66"/>
                  </a:lnTo>
                  <a:lnTo>
                    <a:pt x="225" y="44"/>
                  </a:lnTo>
                  <a:lnTo>
                    <a:pt x="317" y="32"/>
                  </a:lnTo>
                  <a:lnTo>
                    <a:pt x="335" y="58"/>
                  </a:lnTo>
                  <a:lnTo>
                    <a:pt x="371" y="53"/>
                  </a:lnTo>
                  <a:lnTo>
                    <a:pt x="441" y="81"/>
                  </a:lnTo>
                  <a:lnTo>
                    <a:pt x="445" y="102"/>
                  </a:lnTo>
                  <a:lnTo>
                    <a:pt x="369" y="120"/>
                  </a:lnTo>
                  <a:lnTo>
                    <a:pt x="347" y="106"/>
                  </a:lnTo>
                  <a:lnTo>
                    <a:pt x="308" y="111"/>
                  </a:lnTo>
                  <a:lnTo>
                    <a:pt x="263" y="137"/>
                  </a:lnTo>
                  <a:lnTo>
                    <a:pt x="243" y="139"/>
                  </a:lnTo>
                  <a:lnTo>
                    <a:pt x="226" y="120"/>
                  </a:lnTo>
                  <a:lnTo>
                    <a:pt x="201" y="191"/>
                  </a:lnTo>
                  <a:lnTo>
                    <a:pt x="173" y="193"/>
                  </a:lnTo>
                  <a:lnTo>
                    <a:pt x="161" y="164"/>
                  </a:lnTo>
                  <a:lnTo>
                    <a:pt x="101" y="151"/>
                  </a:lnTo>
                  <a:lnTo>
                    <a:pt x="73" y="130"/>
                  </a:lnTo>
                  <a:lnTo>
                    <a:pt x="23" y="137"/>
                  </a:lnTo>
                  <a:lnTo>
                    <a:pt x="0" y="10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921" name="Freeform 33"/>
            <p:cNvSpPr>
              <a:spLocks noChangeAspect="1"/>
            </p:cNvSpPr>
            <p:nvPr/>
          </p:nvSpPr>
          <p:spPr bwMode="auto">
            <a:xfrm>
              <a:off x="3560" y="994"/>
              <a:ext cx="317" cy="423"/>
            </a:xfrm>
            <a:custGeom>
              <a:avLst/>
              <a:gdLst/>
              <a:ahLst/>
              <a:cxnLst>
                <a:cxn ang="0">
                  <a:pos x="81" y="18"/>
                </a:cxn>
                <a:cxn ang="0">
                  <a:pos x="93" y="45"/>
                </a:cxn>
                <a:cxn ang="0">
                  <a:pos x="70" y="61"/>
                </a:cxn>
                <a:cxn ang="0">
                  <a:pos x="69" y="130"/>
                </a:cxn>
                <a:cxn ang="0">
                  <a:pos x="57" y="85"/>
                </a:cxn>
                <a:cxn ang="0">
                  <a:pos x="11" y="128"/>
                </a:cxn>
                <a:cxn ang="0">
                  <a:pos x="0" y="252"/>
                </a:cxn>
                <a:cxn ang="0">
                  <a:pos x="30" y="313"/>
                </a:cxn>
                <a:cxn ang="0">
                  <a:pos x="33" y="344"/>
                </a:cxn>
                <a:cxn ang="0">
                  <a:pos x="34" y="369"/>
                </a:cxn>
                <a:cxn ang="0">
                  <a:pos x="33" y="392"/>
                </a:cxn>
                <a:cxn ang="0">
                  <a:pos x="27" y="432"/>
                </a:cxn>
                <a:cxn ang="0">
                  <a:pos x="152" y="425"/>
                </a:cxn>
                <a:cxn ang="0">
                  <a:pos x="318" y="410"/>
                </a:cxn>
                <a:cxn ang="0">
                  <a:pos x="288" y="401"/>
                </a:cxn>
                <a:cxn ang="0">
                  <a:pos x="271" y="378"/>
                </a:cxn>
                <a:cxn ang="0">
                  <a:pos x="297" y="359"/>
                </a:cxn>
                <a:cxn ang="0">
                  <a:pos x="297" y="335"/>
                </a:cxn>
                <a:cxn ang="0">
                  <a:pos x="285" y="314"/>
                </a:cxn>
                <a:cxn ang="0">
                  <a:pos x="297" y="299"/>
                </a:cxn>
                <a:cxn ang="0">
                  <a:pos x="319" y="301"/>
                </a:cxn>
                <a:cxn ang="0">
                  <a:pos x="315" y="241"/>
                </a:cxn>
                <a:cxn ang="0">
                  <a:pos x="309" y="206"/>
                </a:cxn>
                <a:cxn ang="0">
                  <a:pos x="295" y="183"/>
                </a:cxn>
                <a:cxn ang="0">
                  <a:pos x="282" y="170"/>
                </a:cxn>
                <a:cxn ang="0">
                  <a:pos x="261" y="165"/>
                </a:cxn>
                <a:cxn ang="0">
                  <a:pos x="242" y="165"/>
                </a:cxn>
                <a:cxn ang="0">
                  <a:pos x="221" y="194"/>
                </a:cxn>
                <a:cxn ang="0">
                  <a:pos x="207" y="203"/>
                </a:cxn>
                <a:cxn ang="0">
                  <a:pos x="198" y="206"/>
                </a:cxn>
                <a:cxn ang="0">
                  <a:pos x="188" y="201"/>
                </a:cxn>
                <a:cxn ang="0">
                  <a:pos x="185" y="188"/>
                </a:cxn>
                <a:cxn ang="0">
                  <a:pos x="188" y="179"/>
                </a:cxn>
                <a:cxn ang="0">
                  <a:pos x="197" y="170"/>
                </a:cxn>
                <a:cxn ang="0">
                  <a:pos x="206" y="165"/>
                </a:cxn>
                <a:cxn ang="0">
                  <a:pos x="215" y="164"/>
                </a:cxn>
                <a:cxn ang="0">
                  <a:pos x="215" y="147"/>
                </a:cxn>
                <a:cxn ang="0">
                  <a:pos x="239" y="130"/>
                </a:cxn>
                <a:cxn ang="0">
                  <a:pos x="215" y="73"/>
                </a:cxn>
                <a:cxn ang="0">
                  <a:pos x="215" y="46"/>
                </a:cxn>
                <a:cxn ang="0">
                  <a:pos x="175" y="36"/>
                </a:cxn>
                <a:cxn ang="0">
                  <a:pos x="116" y="0"/>
                </a:cxn>
                <a:cxn ang="0">
                  <a:pos x="81" y="18"/>
                </a:cxn>
              </a:cxnLst>
              <a:rect l="0" t="0" r="r" b="b"/>
              <a:pathLst>
                <a:path w="319" h="432">
                  <a:moveTo>
                    <a:pt x="81" y="18"/>
                  </a:moveTo>
                  <a:lnTo>
                    <a:pt x="93" y="45"/>
                  </a:lnTo>
                  <a:lnTo>
                    <a:pt x="70" y="61"/>
                  </a:lnTo>
                  <a:lnTo>
                    <a:pt x="69" y="130"/>
                  </a:lnTo>
                  <a:lnTo>
                    <a:pt x="57" y="85"/>
                  </a:lnTo>
                  <a:lnTo>
                    <a:pt x="11" y="128"/>
                  </a:lnTo>
                  <a:lnTo>
                    <a:pt x="0" y="252"/>
                  </a:lnTo>
                  <a:lnTo>
                    <a:pt x="30" y="313"/>
                  </a:lnTo>
                  <a:lnTo>
                    <a:pt x="33" y="344"/>
                  </a:lnTo>
                  <a:lnTo>
                    <a:pt x="34" y="369"/>
                  </a:lnTo>
                  <a:lnTo>
                    <a:pt x="33" y="392"/>
                  </a:lnTo>
                  <a:lnTo>
                    <a:pt x="27" y="432"/>
                  </a:lnTo>
                  <a:lnTo>
                    <a:pt x="152" y="425"/>
                  </a:lnTo>
                  <a:lnTo>
                    <a:pt x="318" y="410"/>
                  </a:lnTo>
                  <a:lnTo>
                    <a:pt x="288" y="401"/>
                  </a:lnTo>
                  <a:lnTo>
                    <a:pt x="271" y="378"/>
                  </a:lnTo>
                  <a:lnTo>
                    <a:pt x="297" y="359"/>
                  </a:lnTo>
                  <a:lnTo>
                    <a:pt x="297" y="335"/>
                  </a:lnTo>
                  <a:lnTo>
                    <a:pt x="285" y="314"/>
                  </a:lnTo>
                  <a:lnTo>
                    <a:pt x="297" y="299"/>
                  </a:lnTo>
                  <a:lnTo>
                    <a:pt x="319" y="301"/>
                  </a:lnTo>
                  <a:lnTo>
                    <a:pt x="315" y="241"/>
                  </a:lnTo>
                  <a:lnTo>
                    <a:pt x="309" y="206"/>
                  </a:lnTo>
                  <a:lnTo>
                    <a:pt x="295" y="183"/>
                  </a:lnTo>
                  <a:lnTo>
                    <a:pt x="282" y="170"/>
                  </a:lnTo>
                  <a:lnTo>
                    <a:pt x="261" y="165"/>
                  </a:lnTo>
                  <a:lnTo>
                    <a:pt x="242" y="165"/>
                  </a:lnTo>
                  <a:lnTo>
                    <a:pt x="221" y="194"/>
                  </a:lnTo>
                  <a:lnTo>
                    <a:pt x="207" y="203"/>
                  </a:lnTo>
                  <a:lnTo>
                    <a:pt x="198" y="206"/>
                  </a:lnTo>
                  <a:lnTo>
                    <a:pt x="188" y="201"/>
                  </a:lnTo>
                  <a:lnTo>
                    <a:pt x="185" y="188"/>
                  </a:lnTo>
                  <a:lnTo>
                    <a:pt x="188" y="179"/>
                  </a:lnTo>
                  <a:lnTo>
                    <a:pt x="197" y="170"/>
                  </a:lnTo>
                  <a:lnTo>
                    <a:pt x="206" y="165"/>
                  </a:lnTo>
                  <a:lnTo>
                    <a:pt x="215" y="164"/>
                  </a:lnTo>
                  <a:lnTo>
                    <a:pt x="215" y="147"/>
                  </a:lnTo>
                  <a:lnTo>
                    <a:pt x="239" y="130"/>
                  </a:lnTo>
                  <a:lnTo>
                    <a:pt x="215" y="73"/>
                  </a:lnTo>
                  <a:lnTo>
                    <a:pt x="215" y="46"/>
                  </a:lnTo>
                  <a:lnTo>
                    <a:pt x="175" y="36"/>
                  </a:lnTo>
                  <a:lnTo>
                    <a:pt x="116" y="0"/>
                  </a:lnTo>
                  <a:lnTo>
                    <a:pt x="81" y="1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7922" name="Freeform 34"/>
          <p:cNvSpPr>
            <a:spLocks noChangeAspect="1"/>
          </p:cNvSpPr>
          <p:nvPr/>
        </p:nvSpPr>
        <p:spPr bwMode="auto">
          <a:xfrm>
            <a:off x="6089650" y="2767013"/>
            <a:ext cx="465138" cy="779462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31" y="48"/>
              </a:cxn>
              <a:cxn ang="0">
                <a:pos x="61" y="45"/>
              </a:cxn>
              <a:cxn ang="0">
                <a:pos x="71" y="36"/>
              </a:cxn>
              <a:cxn ang="0">
                <a:pos x="79" y="9"/>
              </a:cxn>
              <a:cxn ang="0">
                <a:pos x="208" y="0"/>
              </a:cxn>
              <a:cxn ang="0">
                <a:pos x="268" y="312"/>
              </a:cxn>
              <a:cxn ang="0">
                <a:pos x="263" y="309"/>
              </a:cxn>
              <a:cxn ang="0">
                <a:pos x="219" y="326"/>
              </a:cxn>
              <a:cxn ang="0">
                <a:pos x="187" y="410"/>
              </a:cxn>
              <a:cxn ang="0">
                <a:pos x="141" y="398"/>
              </a:cxn>
              <a:cxn ang="0">
                <a:pos x="87" y="429"/>
              </a:cxn>
              <a:cxn ang="0">
                <a:pos x="17" y="441"/>
              </a:cxn>
              <a:cxn ang="0">
                <a:pos x="49" y="359"/>
              </a:cxn>
              <a:cxn ang="0">
                <a:pos x="35" y="313"/>
              </a:cxn>
              <a:cxn ang="0">
                <a:pos x="0" y="31"/>
              </a:cxn>
            </a:cxnLst>
            <a:rect l="0" t="0" r="r" b="b"/>
            <a:pathLst>
              <a:path w="268" h="441">
                <a:moveTo>
                  <a:pt x="0" y="31"/>
                </a:moveTo>
                <a:lnTo>
                  <a:pt x="31" y="48"/>
                </a:lnTo>
                <a:lnTo>
                  <a:pt x="61" y="45"/>
                </a:lnTo>
                <a:lnTo>
                  <a:pt x="71" y="36"/>
                </a:lnTo>
                <a:lnTo>
                  <a:pt x="79" y="9"/>
                </a:lnTo>
                <a:lnTo>
                  <a:pt x="208" y="0"/>
                </a:lnTo>
                <a:lnTo>
                  <a:pt x="268" y="312"/>
                </a:lnTo>
                <a:lnTo>
                  <a:pt x="263" y="309"/>
                </a:lnTo>
                <a:lnTo>
                  <a:pt x="219" y="326"/>
                </a:lnTo>
                <a:lnTo>
                  <a:pt x="187" y="410"/>
                </a:lnTo>
                <a:lnTo>
                  <a:pt x="141" y="398"/>
                </a:lnTo>
                <a:lnTo>
                  <a:pt x="87" y="429"/>
                </a:lnTo>
                <a:lnTo>
                  <a:pt x="17" y="441"/>
                </a:lnTo>
                <a:lnTo>
                  <a:pt x="49" y="359"/>
                </a:lnTo>
                <a:lnTo>
                  <a:pt x="35" y="313"/>
                </a:lnTo>
                <a:lnTo>
                  <a:pt x="0" y="31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23" name="Freeform 35"/>
          <p:cNvSpPr>
            <a:spLocks noChangeAspect="1"/>
          </p:cNvSpPr>
          <p:nvPr/>
        </p:nvSpPr>
        <p:spPr bwMode="auto">
          <a:xfrm>
            <a:off x="7748588" y="2520950"/>
            <a:ext cx="217488" cy="436562"/>
          </a:xfrm>
          <a:custGeom>
            <a:avLst/>
            <a:gdLst/>
            <a:ahLst/>
            <a:cxnLst>
              <a:cxn ang="0">
                <a:pos x="22" y="2"/>
              </a:cxn>
              <a:cxn ang="0">
                <a:pos x="52" y="0"/>
              </a:cxn>
              <a:cxn ang="0">
                <a:pos x="112" y="37"/>
              </a:cxn>
              <a:cxn ang="0">
                <a:pos x="103" y="67"/>
              </a:cxn>
              <a:cxn ang="0">
                <a:pos x="124" y="86"/>
              </a:cxn>
              <a:cxn ang="0">
                <a:pos x="125" y="203"/>
              </a:cxn>
              <a:cxn ang="0">
                <a:pos x="104" y="247"/>
              </a:cxn>
              <a:cxn ang="0">
                <a:pos x="81" y="231"/>
              </a:cxn>
              <a:cxn ang="0">
                <a:pos x="55" y="230"/>
              </a:cxn>
              <a:cxn ang="0">
                <a:pos x="12" y="206"/>
              </a:cxn>
              <a:cxn ang="0">
                <a:pos x="45" y="133"/>
              </a:cxn>
              <a:cxn ang="0">
                <a:pos x="0" y="94"/>
              </a:cxn>
              <a:cxn ang="0">
                <a:pos x="22" y="2"/>
              </a:cxn>
            </a:cxnLst>
            <a:rect l="0" t="0" r="r" b="b"/>
            <a:pathLst>
              <a:path w="125" h="247">
                <a:moveTo>
                  <a:pt x="22" y="2"/>
                </a:moveTo>
                <a:lnTo>
                  <a:pt x="52" y="0"/>
                </a:lnTo>
                <a:lnTo>
                  <a:pt x="112" y="37"/>
                </a:lnTo>
                <a:lnTo>
                  <a:pt x="103" y="67"/>
                </a:lnTo>
                <a:lnTo>
                  <a:pt x="124" y="86"/>
                </a:lnTo>
                <a:lnTo>
                  <a:pt x="125" y="203"/>
                </a:lnTo>
                <a:lnTo>
                  <a:pt x="104" y="247"/>
                </a:lnTo>
                <a:lnTo>
                  <a:pt x="81" y="231"/>
                </a:lnTo>
                <a:lnTo>
                  <a:pt x="55" y="230"/>
                </a:lnTo>
                <a:lnTo>
                  <a:pt x="12" y="206"/>
                </a:lnTo>
                <a:lnTo>
                  <a:pt x="45" y="133"/>
                </a:lnTo>
                <a:lnTo>
                  <a:pt x="0" y="94"/>
                </a:lnTo>
                <a:lnTo>
                  <a:pt x="22" y="2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24" name="Freeform 36"/>
          <p:cNvSpPr>
            <a:spLocks noChangeAspect="1"/>
          </p:cNvSpPr>
          <p:nvPr/>
        </p:nvSpPr>
        <p:spPr bwMode="auto">
          <a:xfrm>
            <a:off x="7915275" y="2327275"/>
            <a:ext cx="266700" cy="209550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18" y="0"/>
              </a:cxn>
              <a:cxn ang="0">
                <a:pos x="153" y="54"/>
              </a:cxn>
              <a:cxn ang="0">
                <a:pos x="133" y="78"/>
              </a:cxn>
              <a:cxn ang="0">
                <a:pos x="95" y="69"/>
              </a:cxn>
              <a:cxn ang="0">
                <a:pos x="37" y="118"/>
              </a:cxn>
              <a:cxn ang="0">
                <a:pos x="6" y="93"/>
              </a:cxn>
              <a:cxn ang="0">
                <a:pos x="0" y="30"/>
              </a:cxn>
            </a:cxnLst>
            <a:rect l="0" t="0" r="r" b="b"/>
            <a:pathLst>
              <a:path w="153" h="118">
                <a:moveTo>
                  <a:pt x="0" y="30"/>
                </a:moveTo>
                <a:lnTo>
                  <a:pt x="118" y="0"/>
                </a:lnTo>
                <a:lnTo>
                  <a:pt x="153" y="54"/>
                </a:lnTo>
                <a:lnTo>
                  <a:pt x="133" y="78"/>
                </a:lnTo>
                <a:lnTo>
                  <a:pt x="95" y="69"/>
                </a:lnTo>
                <a:lnTo>
                  <a:pt x="37" y="118"/>
                </a:lnTo>
                <a:lnTo>
                  <a:pt x="6" y="93"/>
                </a:lnTo>
                <a:lnTo>
                  <a:pt x="0" y="3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7073900" y="1839913"/>
            <a:ext cx="1149350" cy="792162"/>
            <a:chOff x="4071" y="893"/>
            <a:chExt cx="658" cy="440"/>
          </a:xfrm>
          <a:solidFill>
            <a:srgbClr val="BFCCD9"/>
          </a:solidFill>
        </p:grpSpPr>
        <p:sp>
          <p:nvSpPr>
            <p:cNvPr id="37926" name="Freeform 38"/>
            <p:cNvSpPr>
              <a:spLocks noChangeAspect="1"/>
            </p:cNvSpPr>
            <p:nvPr/>
          </p:nvSpPr>
          <p:spPr bwMode="auto">
            <a:xfrm>
              <a:off x="4071" y="893"/>
              <a:ext cx="521" cy="417"/>
            </a:xfrm>
            <a:custGeom>
              <a:avLst/>
              <a:gdLst/>
              <a:ahLst/>
              <a:cxnLst>
                <a:cxn ang="0">
                  <a:pos x="41" y="286"/>
                </a:cxn>
                <a:cxn ang="0">
                  <a:pos x="90" y="261"/>
                </a:cxn>
                <a:cxn ang="0">
                  <a:pos x="157" y="255"/>
                </a:cxn>
                <a:cxn ang="0">
                  <a:pos x="173" y="233"/>
                </a:cxn>
                <a:cxn ang="0">
                  <a:pos x="197" y="230"/>
                </a:cxn>
                <a:cxn ang="0">
                  <a:pos x="211" y="206"/>
                </a:cxn>
                <a:cxn ang="0">
                  <a:pos x="233" y="197"/>
                </a:cxn>
                <a:cxn ang="0">
                  <a:pos x="223" y="152"/>
                </a:cxn>
                <a:cxn ang="0">
                  <a:pos x="209" y="140"/>
                </a:cxn>
                <a:cxn ang="0">
                  <a:pos x="237" y="104"/>
                </a:cxn>
                <a:cxn ang="0">
                  <a:pos x="255" y="104"/>
                </a:cxn>
                <a:cxn ang="0">
                  <a:pos x="316" y="28"/>
                </a:cxn>
                <a:cxn ang="0">
                  <a:pos x="410" y="0"/>
                </a:cxn>
                <a:cxn ang="0">
                  <a:pos x="421" y="72"/>
                </a:cxn>
                <a:cxn ang="0">
                  <a:pos x="425" y="69"/>
                </a:cxn>
                <a:cxn ang="0">
                  <a:pos x="448" y="94"/>
                </a:cxn>
                <a:cxn ang="0">
                  <a:pos x="449" y="167"/>
                </a:cxn>
                <a:cxn ang="0">
                  <a:pos x="477" y="227"/>
                </a:cxn>
                <a:cxn ang="0">
                  <a:pos x="488" y="304"/>
                </a:cxn>
                <a:cxn ang="0">
                  <a:pos x="491" y="371"/>
                </a:cxn>
                <a:cxn ang="0">
                  <a:pos x="524" y="394"/>
                </a:cxn>
                <a:cxn ang="0">
                  <a:pos x="500" y="426"/>
                </a:cxn>
                <a:cxn ang="0">
                  <a:pos x="439" y="388"/>
                </a:cxn>
                <a:cxn ang="0">
                  <a:pos x="407" y="391"/>
                </a:cxn>
                <a:cxn ang="0">
                  <a:pos x="376" y="382"/>
                </a:cxn>
                <a:cxn ang="0">
                  <a:pos x="378" y="359"/>
                </a:cxn>
                <a:cxn ang="0">
                  <a:pos x="358" y="352"/>
                </a:cxn>
                <a:cxn ang="0">
                  <a:pos x="15" y="417"/>
                </a:cxn>
                <a:cxn ang="0">
                  <a:pos x="0" y="398"/>
                </a:cxn>
                <a:cxn ang="0">
                  <a:pos x="53" y="322"/>
                </a:cxn>
                <a:cxn ang="0">
                  <a:pos x="41" y="286"/>
                </a:cxn>
              </a:cxnLst>
              <a:rect l="0" t="0" r="r" b="b"/>
              <a:pathLst>
                <a:path w="524" h="426">
                  <a:moveTo>
                    <a:pt x="41" y="286"/>
                  </a:moveTo>
                  <a:lnTo>
                    <a:pt x="90" y="261"/>
                  </a:lnTo>
                  <a:lnTo>
                    <a:pt x="157" y="255"/>
                  </a:lnTo>
                  <a:lnTo>
                    <a:pt x="173" y="233"/>
                  </a:lnTo>
                  <a:lnTo>
                    <a:pt x="197" y="230"/>
                  </a:lnTo>
                  <a:lnTo>
                    <a:pt x="211" y="206"/>
                  </a:lnTo>
                  <a:lnTo>
                    <a:pt x="233" y="197"/>
                  </a:lnTo>
                  <a:lnTo>
                    <a:pt x="223" y="152"/>
                  </a:lnTo>
                  <a:lnTo>
                    <a:pt x="209" y="140"/>
                  </a:lnTo>
                  <a:lnTo>
                    <a:pt x="237" y="104"/>
                  </a:lnTo>
                  <a:lnTo>
                    <a:pt x="255" y="104"/>
                  </a:lnTo>
                  <a:lnTo>
                    <a:pt x="316" y="28"/>
                  </a:lnTo>
                  <a:lnTo>
                    <a:pt x="410" y="0"/>
                  </a:lnTo>
                  <a:lnTo>
                    <a:pt x="421" y="72"/>
                  </a:lnTo>
                  <a:lnTo>
                    <a:pt x="425" y="69"/>
                  </a:lnTo>
                  <a:lnTo>
                    <a:pt x="448" y="94"/>
                  </a:lnTo>
                  <a:lnTo>
                    <a:pt x="449" y="167"/>
                  </a:lnTo>
                  <a:lnTo>
                    <a:pt x="477" y="227"/>
                  </a:lnTo>
                  <a:lnTo>
                    <a:pt x="488" y="304"/>
                  </a:lnTo>
                  <a:lnTo>
                    <a:pt x="491" y="371"/>
                  </a:lnTo>
                  <a:lnTo>
                    <a:pt x="524" y="394"/>
                  </a:lnTo>
                  <a:lnTo>
                    <a:pt x="500" y="426"/>
                  </a:lnTo>
                  <a:lnTo>
                    <a:pt x="439" y="388"/>
                  </a:lnTo>
                  <a:lnTo>
                    <a:pt x="407" y="391"/>
                  </a:lnTo>
                  <a:lnTo>
                    <a:pt x="376" y="382"/>
                  </a:lnTo>
                  <a:lnTo>
                    <a:pt x="378" y="359"/>
                  </a:lnTo>
                  <a:lnTo>
                    <a:pt x="358" y="352"/>
                  </a:lnTo>
                  <a:lnTo>
                    <a:pt x="15" y="417"/>
                  </a:lnTo>
                  <a:lnTo>
                    <a:pt x="0" y="398"/>
                  </a:lnTo>
                  <a:lnTo>
                    <a:pt x="53" y="322"/>
                  </a:lnTo>
                  <a:lnTo>
                    <a:pt x="41" y="28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927" name="Freeform 39"/>
            <p:cNvSpPr>
              <a:spLocks noChangeAspect="1"/>
            </p:cNvSpPr>
            <p:nvPr/>
          </p:nvSpPr>
          <p:spPr bwMode="auto">
            <a:xfrm>
              <a:off x="4578" y="1244"/>
              <a:ext cx="151" cy="8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63" y="37"/>
                </a:cxn>
                <a:cxn ang="0">
                  <a:pos x="124" y="0"/>
                </a:cxn>
                <a:cxn ang="0">
                  <a:pos x="134" y="1"/>
                </a:cxn>
                <a:cxn ang="0">
                  <a:pos x="152" y="3"/>
                </a:cxn>
                <a:cxn ang="0">
                  <a:pos x="93" y="50"/>
                </a:cxn>
                <a:cxn ang="0">
                  <a:pos x="18" y="91"/>
                </a:cxn>
                <a:cxn ang="0">
                  <a:pos x="0" y="67"/>
                </a:cxn>
              </a:cxnLst>
              <a:rect l="0" t="0" r="r" b="b"/>
              <a:pathLst>
                <a:path w="152" h="91">
                  <a:moveTo>
                    <a:pt x="0" y="67"/>
                  </a:moveTo>
                  <a:lnTo>
                    <a:pt x="63" y="37"/>
                  </a:lnTo>
                  <a:lnTo>
                    <a:pt x="124" y="0"/>
                  </a:lnTo>
                  <a:lnTo>
                    <a:pt x="134" y="1"/>
                  </a:lnTo>
                  <a:lnTo>
                    <a:pt x="152" y="3"/>
                  </a:lnTo>
                  <a:lnTo>
                    <a:pt x="93" y="50"/>
                  </a:lnTo>
                  <a:lnTo>
                    <a:pt x="18" y="91"/>
                  </a:lnTo>
                  <a:lnTo>
                    <a:pt x="0" y="6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7928" name="Freeform 40"/>
          <p:cNvSpPr>
            <a:spLocks noChangeAspect="1"/>
          </p:cNvSpPr>
          <p:nvPr/>
        </p:nvSpPr>
        <p:spPr bwMode="auto">
          <a:xfrm>
            <a:off x="7958138" y="1711325"/>
            <a:ext cx="282575" cy="5080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51"/>
              </a:cxn>
              <a:cxn ang="0">
                <a:pos x="37" y="118"/>
              </a:cxn>
              <a:cxn ang="0">
                <a:pos x="15" y="136"/>
              </a:cxn>
              <a:cxn ang="0">
                <a:pos x="24" y="289"/>
              </a:cxn>
              <a:cxn ang="0">
                <a:pos x="115" y="267"/>
              </a:cxn>
              <a:cxn ang="0">
                <a:pos x="138" y="267"/>
              </a:cxn>
              <a:cxn ang="0">
                <a:pos x="152" y="250"/>
              </a:cxn>
              <a:cxn ang="0">
                <a:pos x="152" y="222"/>
              </a:cxn>
              <a:cxn ang="0">
                <a:pos x="162" y="204"/>
              </a:cxn>
              <a:cxn ang="0">
                <a:pos x="112" y="182"/>
              </a:cxn>
              <a:cxn ang="0">
                <a:pos x="46" y="14"/>
              </a:cxn>
              <a:cxn ang="0">
                <a:pos x="34" y="0"/>
              </a:cxn>
            </a:cxnLst>
            <a:rect l="0" t="0" r="r" b="b"/>
            <a:pathLst>
              <a:path w="162" h="289">
                <a:moveTo>
                  <a:pt x="34" y="0"/>
                </a:moveTo>
                <a:lnTo>
                  <a:pt x="0" y="51"/>
                </a:lnTo>
                <a:lnTo>
                  <a:pt x="37" y="118"/>
                </a:lnTo>
                <a:lnTo>
                  <a:pt x="15" y="136"/>
                </a:lnTo>
                <a:lnTo>
                  <a:pt x="24" y="289"/>
                </a:lnTo>
                <a:lnTo>
                  <a:pt x="115" y="267"/>
                </a:lnTo>
                <a:lnTo>
                  <a:pt x="138" y="267"/>
                </a:lnTo>
                <a:lnTo>
                  <a:pt x="152" y="250"/>
                </a:lnTo>
                <a:lnTo>
                  <a:pt x="152" y="222"/>
                </a:lnTo>
                <a:lnTo>
                  <a:pt x="162" y="204"/>
                </a:lnTo>
                <a:lnTo>
                  <a:pt x="112" y="182"/>
                </a:lnTo>
                <a:lnTo>
                  <a:pt x="46" y="14"/>
                </a:lnTo>
                <a:lnTo>
                  <a:pt x="34" y="0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29" name="Freeform 41"/>
          <p:cNvSpPr>
            <a:spLocks noChangeAspect="1"/>
          </p:cNvSpPr>
          <p:nvPr/>
        </p:nvSpPr>
        <p:spPr bwMode="auto">
          <a:xfrm>
            <a:off x="5332413" y="4448175"/>
            <a:ext cx="849313" cy="690562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45" y="0"/>
              </a:cxn>
              <a:cxn ang="0">
                <a:pos x="288" y="81"/>
              </a:cxn>
              <a:cxn ang="0">
                <a:pos x="251" y="176"/>
              </a:cxn>
              <a:cxn ang="0">
                <a:pos x="239" y="219"/>
              </a:cxn>
              <a:cxn ang="0">
                <a:pos x="403" y="201"/>
              </a:cxn>
              <a:cxn ang="0">
                <a:pos x="413" y="264"/>
              </a:cxn>
              <a:cxn ang="0">
                <a:pos x="364" y="258"/>
              </a:cxn>
              <a:cxn ang="0">
                <a:pos x="342" y="285"/>
              </a:cxn>
              <a:cxn ang="0">
                <a:pos x="367" y="303"/>
              </a:cxn>
              <a:cxn ang="0">
                <a:pos x="412" y="282"/>
              </a:cxn>
              <a:cxn ang="0">
                <a:pos x="413" y="312"/>
              </a:cxn>
              <a:cxn ang="0">
                <a:pos x="440" y="286"/>
              </a:cxn>
              <a:cxn ang="0">
                <a:pos x="458" y="286"/>
              </a:cxn>
              <a:cxn ang="0">
                <a:pos x="437" y="339"/>
              </a:cxn>
              <a:cxn ang="0">
                <a:pos x="477" y="347"/>
              </a:cxn>
              <a:cxn ang="0">
                <a:pos x="489" y="376"/>
              </a:cxn>
              <a:cxn ang="0">
                <a:pos x="471" y="385"/>
              </a:cxn>
              <a:cxn ang="0">
                <a:pos x="446" y="367"/>
              </a:cxn>
              <a:cxn ang="0">
                <a:pos x="398" y="353"/>
              </a:cxn>
              <a:cxn ang="0">
                <a:pos x="409" y="388"/>
              </a:cxn>
              <a:cxn ang="0">
                <a:pos x="385" y="392"/>
              </a:cxn>
              <a:cxn ang="0">
                <a:pos x="365" y="361"/>
              </a:cxn>
              <a:cxn ang="0">
                <a:pos x="354" y="380"/>
              </a:cxn>
              <a:cxn ang="0">
                <a:pos x="282" y="380"/>
              </a:cxn>
              <a:cxn ang="0">
                <a:pos x="282" y="361"/>
              </a:cxn>
              <a:cxn ang="0">
                <a:pos x="255" y="339"/>
              </a:cxn>
              <a:cxn ang="0">
                <a:pos x="201" y="336"/>
              </a:cxn>
              <a:cxn ang="0">
                <a:pos x="246" y="361"/>
              </a:cxn>
              <a:cxn ang="0">
                <a:pos x="184" y="374"/>
              </a:cxn>
              <a:cxn ang="0">
                <a:pos x="85" y="356"/>
              </a:cxn>
              <a:cxn ang="0">
                <a:pos x="48" y="361"/>
              </a:cxn>
              <a:cxn ang="0">
                <a:pos x="61" y="230"/>
              </a:cxn>
              <a:cxn ang="0">
                <a:pos x="2" y="125"/>
              </a:cxn>
              <a:cxn ang="0">
                <a:pos x="0" y="9"/>
              </a:cxn>
            </a:cxnLst>
            <a:rect l="0" t="0" r="r" b="b"/>
            <a:pathLst>
              <a:path w="489" h="392">
                <a:moveTo>
                  <a:pt x="0" y="9"/>
                </a:moveTo>
                <a:lnTo>
                  <a:pt x="245" y="0"/>
                </a:lnTo>
                <a:lnTo>
                  <a:pt x="288" y="81"/>
                </a:lnTo>
                <a:lnTo>
                  <a:pt x="251" y="176"/>
                </a:lnTo>
                <a:lnTo>
                  <a:pt x="239" y="219"/>
                </a:lnTo>
                <a:lnTo>
                  <a:pt x="403" y="201"/>
                </a:lnTo>
                <a:lnTo>
                  <a:pt x="413" y="264"/>
                </a:lnTo>
                <a:lnTo>
                  <a:pt x="364" y="258"/>
                </a:lnTo>
                <a:lnTo>
                  <a:pt x="342" y="285"/>
                </a:lnTo>
                <a:lnTo>
                  <a:pt x="367" y="303"/>
                </a:lnTo>
                <a:lnTo>
                  <a:pt x="412" y="282"/>
                </a:lnTo>
                <a:lnTo>
                  <a:pt x="413" y="312"/>
                </a:lnTo>
                <a:lnTo>
                  <a:pt x="440" y="286"/>
                </a:lnTo>
                <a:lnTo>
                  <a:pt x="458" y="286"/>
                </a:lnTo>
                <a:lnTo>
                  <a:pt x="437" y="339"/>
                </a:lnTo>
                <a:lnTo>
                  <a:pt x="477" y="347"/>
                </a:lnTo>
                <a:lnTo>
                  <a:pt x="489" y="376"/>
                </a:lnTo>
                <a:lnTo>
                  <a:pt x="471" y="385"/>
                </a:lnTo>
                <a:lnTo>
                  <a:pt x="446" y="367"/>
                </a:lnTo>
                <a:lnTo>
                  <a:pt x="398" y="353"/>
                </a:lnTo>
                <a:lnTo>
                  <a:pt x="409" y="388"/>
                </a:lnTo>
                <a:lnTo>
                  <a:pt x="385" y="392"/>
                </a:lnTo>
                <a:lnTo>
                  <a:pt x="365" y="361"/>
                </a:lnTo>
                <a:lnTo>
                  <a:pt x="354" y="380"/>
                </a:lnTo>
                <a:lnTo>
                  <a:pt x="282" y="380"/>
                </a:lnTo>
                <a:lnTo>
                  <a:pt x="282" y="361"/>
                </a:lnTo>
                <a:lnTo>
                  <a:pt x="255" y="339"/>
                </a:lnTo>
                <a:lnTo>
                  <a:pt x="201" y="336"/>
                </a:lnTo>
                <a:lnTo>
                  <a:pt x="246" y="361"/>
                </a:lnTo>
                <a:lnTo>
                  <a:pt x="184" y="374"/>
                </a:lnTo>
                <a:lnTo>
                  <a:pt x="85" y="356"/>
                </a:lnTo>
                <a:lnTo>
                  <a:pt x="48" y="361"/>
                </a:lnTo>
                <a:lnTo>
                  <a:pt x="61" y="230"/>
                </a:lnTo>
                <a:lnTo>
                  <a:pt x="2" y="125"/>
                </a:lnTo>
                <a:lnTo>
                  <a:pt x="0" y="9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0" name="Freeform 42"/>
          <p:cNvSpPr>
            <a:spLocks noChangeAspect="1"/>
          </p:cNvSpPr>
          <p:nvPr/>
        </p:nvSpPr>
        <p:spPr bwMode="auto">
          <a:xfrm>
            <a:off x="6745288" y="3452813"/>
            <a:ext cx="1223963" cy="544512"/>
          </a:xfrm>
          <a:custGeom>
            <a:avLst/>
            <a:gdLst/>
            <a:ahLst/>
            <a:cxnLst>
              <a:cxn ang="0">
                <a:pos x="24" y="228"/>
              </a:cxn>
              <a:cxn ang="0">
                <a:pos x="0" y="294"/>
              </a:cxn>
              <a:cxn ang="0">
                <a:pos x="91" y="285"/>
              </a:cxn>
              <a:cxn ang="0">
                <a:pos x="127" y="255"/>
              </a:cxn>
              <a:cxn ang="0">
                <a:pos x="251" y="222"/>
              </a:cxn>
              <a:cxn ang="0">
                <a:pos x="285" y="240"/>
              </a:cxn>
              <a:cxn ang="0">
                <a:pos x="367" y="228"/>
              </a:cxn>
              <a:cxn ang="0">
                <a:pos x="367" y="233"/>
              </a:cxn>
              <a:cxn ang="0">
                <a:pos x="489" y="308"/>
              </a:cxn>
              <a:cxn ang="0">
                <a:pos x="561" y="286"/>
              </a:cxn>
              <a:cxn ang="0">
                <a:pos x="601" y="201"/>
              </a:cxn>
              <a:cxn ang="0">
                <a:pos x="671" y="177"/>
              </a:cxn>
              <a:cxn ang="0">
                <a:pos x="704" y="115"/>
              </a:cxn>
              <a:cxn ang="0">
                <a:pos x="702" y="39"/>
              </a:cxn>
              <a:cxn ang="0">
                <a:pos x="693" y="101"/>
              </a:cxn>
              <a:cxn ang="0">
                <a:pos x="655" y="155"/>
              </a:cxn>
              <a:cxn ang="0">
                <a:pos x="640" y="151"/>
              </a:cxn>
              <a:cxn ang="0">
                <a:pos x="587" y="165"/>
              </a:cxn>
              <a:cxn ang="0">
                <a:pos x="587" y="148"/>
              </a:cxn>
              <a:cxn ang="0">
                <a:pos x="640" y="130"/>
              </a:cxn>
              <a:cxn ang="0">
                <a:pos x="592" y="124"/>
              </a:cxn>
              <a:cxn ang="0">
                <a:pos x="646" y="107"/>
              </a:cxn>
              <a:cxn ang="0">
                <a:pos x="666" y="116"/>
              </a:cxn>
              <a:cxn ang="0">
                <a:pos x="677" y="57"/>
              </a:cxn>
              <a:cxn ang="0">
                <a:pos x="663" y="43"/>
              </a:cxn>
              <a:cxn ang="0">
                <a:pos x="599" y="67"/>
              </a:cxn>
              <a:cxn ang="0">
                <a:pos x="601" y="31"/>
              </a:cxn>
              <a:cxn ang="0">
                <a:pos x="628" y="40"/>
              </a:cxn>
              <a:cxn ang="0">
                <a:pos x="663" y="13"/>
              </a:cxn>
              <a:cxn ang="0">
                <a:pos x="644" y="0"/>
              </a:cxn>
              <a:cxn ang="0">
                <a:pos x="434" y="48"/>
              </a:cxn>
              <a:cxn ang="0">
                <a:pos x="176" y="100"/>
              </a:cxn>
              <a:cxn ang="0">
                <a:pos x="58" y="227"/>
              </a:cxn>
              <a:cxn ang="0">
                <a:pos x="24" y="228"/>
              </a:cxn>
            </a:cxnLst>
            <a:rect l="0" t="0" r="r" b="b"/>
            <a:pathLst>
              <a:path w="704" h="308">
                <a:moveTo>
                  <a:pt x="24" y="228"/>
                </a:moveTo>
                <a:lnTo>
                  <a:pt x="0" y="294"/>
                </a:lnTo>
                <a:lnTo>
                  <a:pt x="91" y="285"/>
                </a:lnTo>
                <a:lnTo>
                  <a:pt x="127" y="255"/>
                </a:lnTo>
                <a:lnTo>
                  <a:pt x="251" y="222"/>
                </a:lnTo>
                <a:lnTo>
                  <a:pt x="285" y="240"/>
                </a:lnTo>
                <a:lnTo>
                  <a:pt x="367" y="228"/>
                </a:lnTo>
                <a:lnTo>
                  <a:pt x="367" y="233"/>
                </a:lnTo>
                <a:lnTo>
                  <a:pt x="489" y="308"/>
                </a:lnTo>
                <a:lnTo>
                  <a:pt x="561" y="286"/>
                </a:lnTo>
                <a:lnTo>
                  <a:pt x="601" y="201"/>
                </a:lnTo>
                <a:lnTo>
                  <a:pt x="671" y="177"/>
                </a:lnTo>
                <a:lnTo>
                  <a:pt x="704" y="115"/>
                </a:lnTo>
                <a:lnTo>
                  <a:pt x="702" y="39"/>
                </a:lnTo>
                <a:lnTo>
                  <a:pt x="693" y="101"/>
                </a:lnTo>
                <a:lnTo>
                  <a:pt x="655" y="155"/>
                </a:lnTo>
                <a:lnTo>
                  <a:pt x="640" y="151"/>
                </a:lnTo>
                <a:lnTo>
                  <a:pt x="587" y="165"/>
                </a:lnTo>
                <a:lnTo>
                  <a:pt x="587" y="148"/>
                </a:lnTo>
                <a:lnTo>
                  <a:pt x="640" y="130"/>
                </a:lnTo>
                <a:lnTo>
                  <a:pt x="592" y="124"/>
                </a:lnTo>
                <a:lnTo>
                  <a:pt x="646" y="107"/>
                </a:lnTo>
                <a:lnTo>
                  <a:pt x="666" y="116"/>
                </a:lnTo>
                <a:lnTo>
                  <a:pt x="677" y="57"/>
                </a:lnTo>
                <a:lnTo>
                  <a:pt x="663" y="43"/>
                </a:lnTo>
                <a:lnTo>
                  <a:pt x="599" y="67"/>
                </a:lnTo>
                <a:lnTo>
                  <a:pt x="601" y="31"/>
                </a:lnTo>
                <a:lnTo>
                  <a:pt x="628" y="40"/>
                </a:lnTo>
                <a:lnTo>
                  <a:pt x="663" y="13"/>
                </a:lnTo>
                <a:lnTo>
                  <a:pt x="644" y="0"/>
                </a:lnTo>
                <a:lnTo>
                  <a:pt x="434" y="48"/>
                </a:lnTo>
                <a:lnTo>
                  <a:pt x="176" y="100"/>
                </a:lnTo>
                <a:lnTo>
                  <a:pt x="58" y="227"/>
                </a:lnTo>
                <a:lnTo>
                  <a:pt x="24" y="228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1" name="Freeform 43"/>
          <p:cNvSpPr>
            <a:spLocks noChangeAspect="1"/>
          </p:cNvSpPr>
          <p:nvPr/>
        </p:nvSpPr>
        <p:spPr bwMode="auto">
          <a:xfrm>
            <a:off x="4910138" y="2579688"/>
            <a:ext cx="833438" cy="552450"/>
          </a:xfrm>
          <a:custGeom>
            <a:avLst/>
            <a:gdLst/>
            <a:ahLst/>
            <a:cxnLst>
              <a:cxn ang="0">
                <a:pos x="7" y="16"/>
              </a:cxn>
              <a:cxn ang="0">
                <a:pos x="0" y="71"/>
              </a:cxn>
              <a:cxn ang="0">
                <a:pos x="10" y="129"/>
              </a:cxn>
              <a:cxn ang="0">
                <a:pos x="55" y="249"/>
              </a:cxn>
              <a:cxn ang="0">
                <a:pos x="80" y="313"/>
              </a:cxn>
              <a:cxn ang="0">
                <a:pos x="363" y="298"/>
              </a:cxn>
              <a:cxn ang="0">
                <a:pos x="410" y="313"/>
              </a:cxn>
              <a:cxn ang="0">
                <a:pos x="438" y="252"/>
              </a:cxn>
              <a:cxn ang="0">
                <a:pos x="428" y="208"/>
              </a:cxn>
              <a:cxn ang="0">
                <a:pos x="475" y="200"/>
              </a:cxn>
              <a:cxn ang="0">
                <a:pos x="481" y="131"/>
              </a:cxn>
              <a:cxn ang="0">
                <a:pos x="453" y="101"/>
              </a:cxn>
              <a:cxn ang="0">
                <a:pos x="404" y="71"/>
              </a:cxn>
              <a:cxn ang="0">
                <a:pos x="414" y="30"/>
              </a:cxn>
              <a:cxn ang="0">
                <a:pos x="393" y="0"/>
              </a:cxn>
              <a:cxn ang="0">
                <a:pos x="287" y="4"/>
              </a:cxn>
              <a:cxn ang="0">
                <a:pos x="180" y="9"/>
              </a:cxn>
              <a:cxn ang="0">
                <a:pos x="7" y="16"/>
              </a:cxn>
            </a:cxnLst>
            <a:rect l="0" t="0" r="r" b="b"/>
            <a:pathLst>
              <a:path w="481" h="313">
                <a:moveTo>
                  <a:pt x="7" y="16"/>
                </a:moveTo>
                <a:lnTo>
                  <a:pt x="0" y="71"/>
                </a:lnTo>
                <a:lnTo>
                  <a:pt x="10" y="129"/>
                </a:lnTo>
                <a:lnTo>
                  <a:pt x="55" y="249"/>
                </a:lnTo>
                <a:lnTo>
                  <a:pt x="80" y="313"/>
                </a:lnTo>
                <a:lnTo>
                  <a:pt x="363" y="298"/>
                </a:lnTo>
                <a:lnTo>
                  <a:pt x="410" y="313"/>
                </a:lnTo>
                <a:lnTo>
                  <a:pt x="438" y="252"/>
                </a:lnTo>
                <a:lnTo>
                  <a:pt x="428" y="208"/>
                </a:lnTo>
                <a:lnTo>
                  <a:pt x="475" y="200"/>
                </a:lnTo>
                <a:lnTo>
                  <a:pt x="481" y="131"/>
                </a:lnTo>
                <a:lnTo>
                  <a:pt x="453" y="101"/>
                </a:lnTo>
                <a:lnTo>
                  <a:pt x="404" y="71"/>
                </a:lnTo>
                <a:lnTo>
                  <a:pt x="414" y="30"/>
                </a:lnTo>
                <a:lnTo>
                  <a:pt x="393" y="0"/>
                </a:lnTo>
                <a:lnTo>
                  <a:pt x="287" y="4"/>
                </a:lnTo>
                <a:lnTo>
                  <a:pt x="180" y="9"/>
                </a:lnTo>
                <a:lnTo>
                  <a:pt x="7" y="16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2" name="Freeform 44"/>
          <p:cNvSpPr>
            <a:spLocks noChangeAspect="1"/>
          </p:cNvSpPr>
          <p:nvPr/>
        </p:nvSpPr>
        <p:spPr bwMode="auto">
          <a:xfrm>
            <a:off x="8016875" y="1258888"/>
            <a:ext cx="542925" cy="801687"/>
          </a:xfrm>
          <a:custGeom>
            <a:avLst/>
            <a:gdLst/>
            <a:ahLst/>
            <a:cxnLst>
              <a:cxn ang="0">
                <a:pos x="73" y="15"/>
              </a:cxn>
              <a:cxn ang="0">
                <a:pos x="27" y="103"/>
              </a:cxn>
              <a:cxn ang="0">
                <a:pos x="49" y="136"/>
              </a:cxn>
              <a:cxn ang="0">
                <a:pos x="27" y="176"/>
              </a:cxn>
              <a:cxn ang="0">
                <a:pos x="40" y="189"/>
              </a:cxn>
              <a:cxn ang="0">
                <a:pos x="31" y="216"/>
              </a:cxn>
              <a:cxn ang="0">
                <a:pos x="31" y="261"/>
              </a:cxn>
              <a:cxn ang="0">
                <a:pos x="0" y="277"/>
              </a:cxn>
              <a:cxn ang="0">
                <a:pos x="12" y="291"/>
              </a:cxn>
              <a:cxn ang="0">
                <a:pos x="78" y="457"/>
              </a:cxn>
              <a:cxn ang="0">
                <a:pos x="130" y="478"/>
              </a:cxn>
              <a:cxn ang="0">
                <a:pos x="127" y="444"/>
              </a:cxn>
              <a:cxn ang="0">
                <a:pos x="152" y="417"/>
              </a:cxn>
              <a:cxn ang="0">
                <a:pos x="143" y="389"/>
              </a:cxn>
              <a:cxn ang="0">
                <a:pos x="207" y="355"/>
              </a:cxn>
              <a:cxn ang="0">
                <a:pos x="210" y="308"/>
              </a:cxn>
              <a:cxn ang="0">
                <a:pos x="248" y="305"/>
              </a:cxn>
              <a:cxn ang="0">
                <a:pos x="277" y="270"/>
              </a:cxn>
              <a:cxn ang="0">
                <a:pos x="313" y="246"/>
              </a:cxn>
              <a:cxn ang="0">
                <a:pos x="313" y="216"/>
              </a:cxn>
              <a:cxn ang="0">
                <a:pos x="264" y="207"/>
              </a:cxn>
              <a:cxn ang="0">
                <a:pos x="255" y="174"/>
              </a:cxn>
              <a:cxn ang="0">
                <a:pos x="206" y="170"/>
              </a:cxn>
              <a:cxn ang="0">
                <a:pos x="166" y="28"/>
              </a:cxn>
              <a:cxn ang="0">
                <a:pos x="148" y="0"/>
              </a:cxn>
              <a:cxn ang="0">
                <a:pos x="98" y="12"/>
              </a:cxn>
              <a:cxn ang="0">
                <a:pos x="90" y="25"/>
              </a:cxn>
              <a:cxn ang="0">
                <a:pos x="73" y="15"/>
              </a:cxn>
            </a:cxnLst>
            <a:rect l="0" t="0" r="r" b="b"/>
            <a:pathLst>
              <a:path w="313" h="478">
                <a:moveTo>
                  <a:pt x="73" y="15"/>
                </a:moveTo>
                <a:lnTo>
                  <a:pt x="27" y="103"/>
                </a:lnTo>
                <a:lnTo>
                  <a:pt x="49" y="136"/>
                </a:lnTo>
                <a:lnTo>
                  <a:pt x="27" y="176"/>
                </a:lnTo>
                <a:lnTo>
                  <a:pt x="40" y="189"/>
                </a:lnTo>
                <a:lnTo>
                  <a:pt x="31" y="216"/>
                </a:lnTo>
                <a:lnTo>
                  <a:pt x="31" y="261"/>
                </a:lnTo>
                <a:lnTo>
                  <a:pt x="0" y="277"/>
                </a:lnTo>
                <a:lnTo>
                  <a:pt x="12" y="291"/>
                </a:lnTo>
                <a:lnTo>
                  <a:pt x="78" y="457"/>
                </a:lnTo>
                <a:lnTo>
                  <a:pt x="130" y="478"/>
                </a:lnTo>
                <a:lnTo>
                  <a:pt x="127" y="444"/>
                </a:lnTo>
                <a:lnTo>
                  <a:pt x="152" y="417"/>
                </a:lnTo>
                <a:lnTo>
                  <a:pt x="143" y="389"/>
                </a:lnTo>
                <a:lnTo>
                  <a:pt x="207" y="355"/>
                </a:lnTo>
                <a:lnTo>
                  <a:pt x="210" y="308"/>
                </a:lnTo>
                <a:lnTo>
                  <a:pt x="248" y="305"/>
                </a:lnTo>
                <a:lnTo>
                  <a:pt x="277" y="270"/>
                </a:lnTo>
                <a:lnTo>
                  <a:pt x="313" y="246"/>
                </a:lnTo>
                <a:lnTo>
                  <a:pt x="313" y="216"/>
                </a:lnTo>
                <a:lnTo>
                  <a:pt x="264" y="207"/>
                </a:lnTo>
                <a:lnTo>
                  <a:pt x="255" y="174"/>
                </a:lnTo>
                <a:lnTo>
                  <a:pt x="206" y="170"/>
                </a:lnTo>
                <a:lnTo>
                  <a:pt x="166" y="28"/>
                </a:lnTo>
                <a:lnTo>
                  <a:pt x="148" y="0"/>
                </a:lnTo>
                <a:lnTo>
                  <a:pt x="98" y="12"/>
                </a:lnTo>
                <a:lnTo>
                  <a:pt x="90" y="25"/>
                </a:lnTo>
                <a:lnTo>
                  <a:pt x="73" y="15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3" name="Freeform 45"/>
          <p:cNvSpPr>
            <a:spLocks noChangeAspect="1"/>
          </p:cNvSpPr>
          <p:nvPr/>
        </p:nvSpPr>
        <p:spPr bwMode="auto">
          <a:xfrm>
            <a:off x="7005638" y="2457450"/>
            <a:ext cx="820738" cy="547687"/>
          </a:xfrm>
          <a:custGeom>
            <a:avLst/>
            <a:gdLst/>
            <a:ahLst/>
            <a:cxnLst>
              <a:cxn ang="0">
                <a:pos x="43" y="45"/>
              </a:cxn>
              <a:cxn ang="0">
                <a:pos x="0" y="87"/>
              </a:cxn>
              <a:cxn ang="0">
                <a:pos x="24" y="237"/>
              </a:cxn>
              <a:cxn ang="0">
                <a:pos x="43" y="310"/>
              </a:cxn>
              <a:cxn ang="0">
                <a:pos x="124" y="304"/>
              </a:cxn>
              <a:cxn ang="0">
                <a:pos x="422" y="248"/>
              </a:cxn>
              <a:cxn ang="0">
                <a:pos x="443" y="239"/>
              </a:cxn>
              <a:cxn ang="0">
                <a:pos x="473" y="169"/>
              </a:cxn>
              <a:cxn ang="0">
                <a:pos x="428" y="130"/>
              </a:cxn>
              <a:cxn ang="0">
                <a:pos x="452" y="41"/>
              </a:cxn>
              <a:cxn ang="0">
                <a:pos x="418" y="32"/>
              </a:cxn>
              <a:cxn ang="0">
                <a:pos x="418" y="9"/>
              </a:cxn>
              <a:cxn ang="0">
                <a:pos x="403" y="0"/>
              </a:cxn>
              <a:cxn ang="0">
                <a:pos x="57" y="64"/>
              </a:cxn>
              <a:cxn ang="0">
                <a:pos x="43" y="45"/>
              </a:cxn>
            </a:cxnLst>
            <a:rect l="0" t="0" r="r" b="b"/>
            <a:pathLst>
              <a:path w="473" h="310">
                <a:moveTo>
                  <a:pt x="43" y="45"/>
                </a:moveTo>
                <a:lnTo>
                  <a:pt x="0" y="87"/>
                </a:lnTo>
                <a:lnTo>
                  <a:pt x="24" y="237"/>
                </a:lnTo>
                <a:lnTo>
                  <a:pt x="43" y="310"/>
                </a:lnTo>
                <a:lnTo>
                  <a:pt x="124" y="304"/>
                </a:lnTo>
                <a:lnTo>
                  <a:pt x="422" y="248"/>
                </a:lnTo>
                <a:lnTo>
                  <a:pt x="443" y="239"/>
                </a:lnTo>
                <a:lnTo>
                  <a:pt x="473" y="169"/>
                </a:lnTo>
                <a:lnTo>
                  <a:pt x="428" y="130"/>
                </a:lnTo>
                <a:lnTo>
                  <a:pt x="452" y="41"/>
                </a:lnTo>
                <a:lnTo>
                  <a:pt x="418" y="32"/>
                </a:lnTo>
                <a:lnTo>
                  <a:pt x="418" y="9"/>
                </a:lnTo>
                <a:lnTo>
                  <a:pt x="403" y="0"/>
                </a:lnTo>
                <a:lnTo>
                  <a:pt x="57" y="64"/>
                </a:lnTo>
                <a:lnTo>
                  <a:pt x="43" y="45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4" name="Freeform 46"/>
          <p:cNvSpPr>
            <a:spLocks noChangeAspect="1"/>
          </p:cNvSpPr>
          <p:nvPr/>
        </p:nvSpPr>
        <p:spPr bwMode="auto">
          <a:xfrm>
            <a:off x="7780338" y="1797050"/>
            <a:ext cx="242888" cy="455612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02" y="0"/>
              </a:cxn>
              <a:cxn ang="0">
                <a:pos x="139" y="70"/>
              </a:cxn>
              <a:cxn ang="0">
                <a:pos x="120" y="88"/>
              </a:cxn>
              <a:cxn ang="0">
                <a:pos x="127" y="243"/>
              </a:cxn>
              <a:cxn ang="0">
                <a:pos x="69" y="257"/>
              </a:cxn>
              <a:cxn ang="0">
                <a:pos x="41" y="193"/>
              </a:cxn>
              <a:cxn ang="0">
                <a:pos x="39" y="117"/>
              </a:cxn>
              <a:cxn ang="0">
                <a:pos x="14" y="94"/>
              </a:cxn>
              <a:cxn ang="0">
                <a:pos x="0" y="27"/>
              </a:cxn>
            </a:cxnLst>
            <a:rect l="0" t="0" r="r" b="b"/>
            <a:pathLst>
              <a:path w="139" h="257">
                <a:moveTo>
                  <a:pt x="0" y="27"/>
                </a:moveTo>
                <a:lnTo>
                  <a:pt x="102" y="0"/>
                </a:lnTo>
                <a:lnTo>
                  <a:pt x="139" y="70"/>
                </a:lnTo>
                <a:lnTo>
                  <a:pt x="120" y="88"/>
                </a:lnTo>
                <a:lnTo>
                  <a:pt x="127" y="243"/>
                </a:lnTo>
                <a:lnTo>
                  <a:pt x="69" y="257"/>
                </a:lnTo>
                <a:lnTo>
                  <a:pt x="41" y="193"/>
                </a:lnTo>
                <a:lnTo>
                  <a:pt x="39" y="117"/>
                </a:lnTo>
                <a:lnTo>
                  <a:pt x="14" y="94"/>
                </a:lnTo>
                <a:lnTo>
                  <a:pt x="0" y="27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5" name="Freeform 47"/>
          <p:cNvSpPr>
            <a:spLocks noChangeAspect="1"/>
          </p:cNvSpPr>
          <p:nvPr/>
        </p:nvSpPr>
        <p:spPr bwMode="auto">
          <a:xfrm>
            <a:off x="8121650" y="2309813"/>
            <a:ext cx="133350" cy="1158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32" y="0"/>
              </a:cxn>
              <a:cxn ang="0">
                <a:pos x="77" y="33"/>
              </a:cxn>
              <a:cxn ang="0">
                <a:pos x="68" y="42"/>
              </a:cxn>
              <a:cxn ang="0">
                <a:pos x="46" y="42"/>
              </a:cxn>
              <a:cxn ang="0">
                <a:pos x="35" y="64"/>
              </a:cxn>
              <a:cxn ang="0">
                <a:pos x="0" y="10"/>
              </a:cxn>
            </a:cxnLst>
            <a:rect l="0" t="0" r="r" b="b"/>
            <a:pathLst>
              <a:path w="77" h="64">
                <a:moveTo>
                  <a:pt x="0" y="10"/>
                </a:moveTo>
                <a:lnTo>
                  <a:pt x="32" y="0"/>
                </a:lnTo>
                <a:lnTo>
                  <a:pt x="77" y="33"/>
                </a:lnTo>
                <a:lnTo>
                  <a:pt x="68" y="42"/>
                </a:lnTo>
                <a:lnTo>
                  <a:pt x="46" y="42"/>
                </a:lnTo>
                <a:lnTo>
                  <a:pt x="35" y="64"/>
                </a:lnTo>
                <a:lnTo>
                  <a:pt x="0" y="1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6" name="Freeform 48"/>
          <p:cNvSpPr>
            <a:spLocks noChangeAspect="1"/>
          </p:cNvSpPr>
          <p:nvPr/>
        </p:nvSpPr>
        <p:spPr bwMode="auto">
          <a:xfrm>
            <a:off x="5230813" y="3811588"/>
            <a:ext cx="696913" cy="66040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58" y="15"/>
              </a:cxn>
              <a:cxn ang="0">
                <a:pos x="353" y="0"/>
              </a:cxn>
              <a:cxn ang="0">
                <a:pos x="343" y="49"/>
              </a:cxn>
              <a:cxn ang="0">
                <a:pos x="386" y="38"/>
              </a:cxn>
              <a:cxn ang="0">
                <a:pos x="401" y="71"/>
              </a:cxn>
              <a:cxn ang="0">
                <a:pos x="356" y="101"/>
              </a:cxn>
              <a:cxn ang="0">
                <a:pos x="367" y="153"/>
              </a:cxn>
              <a:cxn ang="0">
                <a:pos x="321" y="240"/>
              </a:cxn>
              <a:cxn ang="0">
                <a:pos x="286" y="293"/>
              </a:cxn>
              <a:cxn ang="0">
                <a:pos x="306" y="362"/>
              </a:cxn>
              <a:cxn ang="0">
                <a:pos x="58" y="374"/>
              </a:cxn>
              <a:cxn ang="0">
                <a:pos x="57" y="332"/>
              </a:cxn>
              <a:cxn ang="0">
                <a:pos x="8" y="323"/>
              </a:cxn>
              <a:cxn ang="0">
                <a:pos x="8" y="101"/>
              </a:cxn>
              <a:cxn ang="0">
                <a:pos x="0" y="34"/>
              </a:cxn>
            </a:cxnLst>
            <a:rect l="0" t="0" r="r" b="b"/>
            <a:pathLst>
              <a:path w="401" h="374">
                <a:moveTo>
                  <a:pt x="0" y="34"/>
                </a:moveTo>
                <a:lnTo>
                  <a:pt x="158" y="15"/>
                </a:lnTo>
                <a:lnTo>
                  <a:pt x="353" y="0"/>
                </a:lnTo>
                <a:lnTo>
                  <a:pt x="343" y="49"/>
                </a:lnTo>
                <a:lnTo>
                  <a:pt x="386" y="38"/>
                </a:lnTo>
                <a:lnTo>
                  <a:pt x="401" y="71"/>
                </a:lnTo>
                <a:lnTo>
                  <a:pt x="356" y="101"/>
                </a:lnTo>
                <a:lnTo>
                  <a:pt x="367" y="153"/>
                </a:lnTo>
                <a:lnTo>
                  <a:pt x="321" y="240"/>
                </a:lnTo>
                <a:lnTo>
                  <a:pt x="286" y="293"/>
                </a:lnTo>
                <a:lnTo>
                  <a:pt x="306" y="362"/>
                </a:lnTo>
                <a:lnTo>
                  <a:pt x="58" y="374"/>
                </a:lnTo>
                <a:lnTo>
                  <a:pt x="57" y="332"/>
                </a:lnTo>
                <a:lnTo>
                  <a:pt x="8" y="323"/>
                </a:lnTo>
                <a:lnTo>
                  <a:pt x="8" y="101"/>
                </a:lnTo>
                <a:lnTo>
                  <a:pt x="0" y="34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7" name="Freeform 49"/>
          <p:cNvSpPr>
            <a:spLocks noChangeAspect="1"/>
          </p:cNvSpPr>
          <p:nvPr/>
        </p:nvSpPr>
        <p:spPr bwMode="auto">
          <a:xfrm>
            <a:off x="5918200" y="3243263"/>
            <a:ext cx="1054100" cy="595312"/>
          </a:xfrm>
          <a:custGeom>
            <a:avLst/>
            <a:gdLst/>
            <a:ahLst/>
            <a:cxnLst>
              <a:cxn ang="0">
                <a:pos x="0" y="337"/>
              </a:cxn>
              <a:cxn ang="0">
                <a:pos x="148" y="316"/>
              </a:cxn>
              <a:cxn ang="0">
                <a:pos x="148" y="301"/>
              </a:cxn>
              <a:cxn ang="0">
                <a:pos x="504" y="252"/>
              </a:cxn>
              <a:cxn ang="0">
                <a:pos x="510" y="226"/>
              </a:cxn>
              <a:cxn ang="0">
                <a:pos x="562" y="207"/>
              </a:cxn>
              <a:cxn ang="0">
                <a:pos x="568" y="180"/>
              </a:cxn>
              <a:cxn ang="0">
                <a:pos x="590" y="171"/>
              </a:cxn>
              <a:cxn ang="0">
                <a:pos x="607" y="131"/>
              </a:cxn>
              <a:cxn ang="0">
                <a:pos x="558" y="91"/>
              </a:cxn>
              <a:cxn ang="0">
                <a:pos x="549" y="37"/>
              </a:cxn>
              <a:cxn ang="0">
                <a:pos x="510" y="10"/>
              </a:cxn>
              <a:cxn ang="0">
                <a:pos x="431" y="25"/>
              </a:cxn>
              <a:cxn ang="0">
                <a:pos x="394" y="1"/>
              </a:cxn>
              <a:cxn ang="0">
                <a:pos x="358" y="0"/>
              </a:cxn>
              <a:cxn ang="0">
                <a:pos x="365" y="37"/>
              </a:cxn>
              <a:cxn ang="0">
                <a:pos x="316" y="56"/>
              </a:cxn>
              <a:cxn ang="0">
                <a:pos x="283" y="140"/>
              </a:cxn>
              <a:cxn ang="0">
                <a:pos x="239" y="126"/>
              </a:cxn>
              <a:cxn ang="0">
                <a:pos x="185" y="158"/>
              </a:cxn>
              <a:cxn ang="0">
                <a:pos x="116" y="170"/>
              </a:cxn>
              <a:cxn ang="0">
                <a:pos x="116" y="217"/>
              </a:cxn>
              <a:cxn ang="0">
                <a:pos x="82" y="216"/>
              </a:cxn>
              <a:cxn ang="0">
                <a:pos x="84" y="258"/>
              </a:cxn>
              <a:cxn ang="0">
                <a:pos x="48" y="241"/>
              </a:cxn>
              <a:cxn ang="0">
                <a:pos x="27" y="249"/>
              </a:cxn>
              <a:cxn ang="0">
                <a:pos x="45" y="277"/>
              </a:cxn>
              <a:cxn ang="0">
                <a:pos x="8" y="314"/>
              </a:cxn>
              <a:cxn ang="0">
                <a:pos x="0" y="337"/>
              </a:cxn>
            </a:cxnLst>
            <a:rect l="0" t="0" r="r" b="b"/>
            <a:pathLst>
              <a:path w="607" h="337">
                <a:moveTo>
                  <a:pt x="0" y="337"/>
                </a:moveTo>
                <a:lnTo>
                  <a:pt x="148" y="316"/>
                </a:lnTo>
                <a:lnTo>
                  <a:pt x="148" y="301"/>
                </a:lnTo>
                <a:lnTo>
                  <a:pt x="504" y="252"/>
                </a:lnTo>
                <a:lnTo>
                  <a:pt x="510" y="226"/>
                </a:lnTo>
                <a:lnTo>
                  <a:pt x="562" y="207"/>
                </a:lnTo>
                <a:lnTo>
                  <a:pt x="568" y="180"/>
                </a:lnTo>
                <a:lnTo>
                  <a:pt x="590" y="171"/>
                </a:lnTo>
                <a:lnTo>
                  <a:pt x="607" y="131"/>
                </a:lnTo>
                <a:lnTo>
                  <a:pt x="558" y="91"/>
                </a:lnTo>
                <a:lnTo>
                  <a:pt x="549" y="37"/>
                </a:lnTo>
                <a:lnTo>
                  <a:pt x="510" y="10"/>
                </a:lnTo>
                <a:lnTo>
                  <a:pt x="431" y="25"/>
                </a:lnTo>
                <a:lnTo>
                  <a:pt x="394" y="1"/>
                </a:lnTo>
                <a:lnTo>
                  <a:pt x="358" y="0"/>
                </a:lnTo>
                <a:lnTo>
                  <a:pt x="365" y="37"/>
                </a:lnTo>
                <a:lnTo>
                  <a:pt x="316" y="56"/>
                </a:lnTo>
                <a:lnTo>
                  <a:pt x="283" y="140"/>
                </a:lnTo>
                <a:lnTo>
                  <a:pt x="239" y="126"/>
                </a:lnTo>
                <a:lnTo>
                  <a:pt x="185" y="158"/>
                </a:lnTo>
                <a:lnTo>
                  <a:pt x="116" y="170"/>
                </a:lnTo>
                <a:lnTo>
                  <a:pt x="116" y="217"/>
                </a:lnTo>
                <a:lnTo>
                  <a:pt x="82" y="216"/>
                </a:lnTo>
                <a:lnTo>
                  <a:pt x="84" y="258"/>
                </a:lnTo>
                <a:lnTo>
                  <a:pt x="48" y="241"/>
                </a:lnTo>
                <a:lnTo>
                  <a:pt x="27" y="249"/>
                </a:lnTo>
                <a:lnTo>
                  <a:pt x="45" y="277"/>
                </a:lnTo>
                <a:lnTo>
                  <a:pt x="8" y="314"/>
                </a:lnTo>
                <a:lnTo>
                  <a:pt x="0" y="337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8" name="Freeform 50"/>
          <p:cNvSpPr>
            <a:spLocks noChangeAspect="1"/>
          </p:cNvSpPr>
          <p:nvPr/>
        </p:nvSpPr>
        <p:spPr bwMode="auto">
          <a:xfrm>
            <a:off x="6196013" y="3998913"/>
            <a:ext cx="560388" cy="890587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210" y="0"/>
              </a:cxn>
              <a:cxn ang="0">
                <a:pos x="277" y="232"/>
              </a:cxn>
              <a:cxn ang="0">
                <a:pos x="323" y="270"/>
              </a:cxn>
              <a:cxn ang="0">
                <a:pos x="286" y="338"/>
              </a:cxn>
              <a:cxn ang="0">
                <a:pos x="322" y="404"/>
              </a:cxn>
              <a:cxn ang="0">
                <a:pos x="107" y="428"/>
              </a:cxn>
              <a:cxn ang="0">
                <a:pos x="116" y="484"/>
              </a:cxn>
              <a:cxn ang="0">
                <a:pos x="85" y="504"/>
              </a:cxn>
              <a:cxn ang="0">
                <a:pos x="59" y="432"/>
              </a:cxn>
              <a:cxn ang="0">
                <a:pos x="44" y="490"/>
              </a:cxn>
              <a:cxn ang="0">
                <a:pos x="18" y="484"/>
              </a:cxn>
              <a:cxn ang="0">
                <a:pos x="9" y="426"/>
              </a:cxn>
              <a:cxn ang="0">
                <a:pos x="1" y="375"/>
              </a:cxn>
              <a:cxn ang="0">
                <a:pos x="0" y="25"/>
              </a:cxn>
            </a:cxnLst>
            <a:rect l="0" t="0" r="r" b="b"/>
            <a:pathLst>
              <a:path w="323" h="504">
                <a:moveTo>
                  <a:pt x="0" y="25"/>
                </a:moveTo>
                <a:lnTo>
                  <a:pt x="210" y="0"/>
                </a:lnTo>
                <a:lnTo>
                  <a:pt x="277" y="232"/>
                </a:lnTo>
                <a:lnTo>
                  <a:pt x="323" y="270"/>
                </a:lnTo>
                <a:lnTo>
                  <a:pt x="286" y="338"/>
                </a:lnTo>
                <a:lnTo>
                  <a:pt x="322" y="404"/>
                </a:lnTo>
                <a:lnTo>
                  <a:pt x="107" y="428"/>
                </a:lnTo>
                <a:lnTo>
                  <a:pt x="116" y="484"/>
                </a:lnTo>
                <a:lnTo>
                  <a:pt x="85" y="504"/>
                </a:lnTo>
                <a:lnTo>
                  <a:pt x="59" y="432"/>
                </a:lnTo>
                <a:lnTo>
                  <a:pt x="44" y="490"/>
                </a:lnTo>
                <a:lnTo>
                  <a:pt x="18" y="484"/>
                </a:lnTo>
                <a:lnTo>
                  <a:pt x="9" y="426"/>
                </a:lnTo>
                <a:lnTo>
                  <a:pt x="1" y="375"/>
                </a:lnTo>
                <a:lnTo>
                  <a:pt x="0" y="25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39" name="Freeform 51"/>
          <p:cNvSpPr>
            <a:spLocks noChangeAspect="1"/>
          </p:cNvSpPr>
          <p:nvPr/>
        </p:nvSpPr>
        <p:spPr bwMode="auto">
          <a:xfrm>
            <a:off x="6381750" y="4659313"/>
            <a:ext cx="1327150" cy="915987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210" y="30"/>
              </a:cxn>
              <a:cxn ang="0">
                <a:pos x="233" y="64"/>
              </a:cxn>
              <a:cxn ang="0">
                <a:pos x="458" y="30"/>
              </a:cxn>
              <a:cxn ang="0">
                <a:pos x="496" y="58"/>
              </a:cxn>
              <a:cxn ang="0">
                <a:pos x="496" y="4"/>
              </a:cxn>
              <a:cxn ang="0">
                <a:pos x="493" y="0"/>
              </a:cxn>
              <a:cxn ang="0">
                <a:pos x="538" y="3"/>
              </a:cxn>
              <a:cxn ang="0">
                <a:pos x="586" y="83"/>
              </a:cxn>
              <a:cxn ang="0">
                <a:pos x="662" y="192"/>
              </a:cxn>
              <a:cxn ang="0">
                <a:pos x="699" y="286"/>
              </a:cxn>
              <a:cxn ang="0">
                <a:pos x="756" y="352"/>
              </a:cxn>
              <a:cxn ang="0">
                <a:pos x="765" y="447"/>
              </a:cxn>
              <a:cxn ang="0">
                <a:pos x="747" y="504"/>
              </a:cxn>
              <a:cxn ang="0">
                <a:pos x="666" y="519"/>
              </a:cxn>
              <a:cxn ang="0">
                <a:pos x="653" y="495"/>
              </a:cxn>
              <a:cxn ang="0">
                <a:pos x="596" y="460"/>
              </a:cxn>
              <a:cxn ang="0">
                <a:pos x="578" y="425"/>
              </a:cxn>
              <a:cxn ang="0">
                <a:pos x="563" y="411"/>
              </a:cxn>
              <a:cxn ang="0">
                <a:pos x="554" y="378"/>
              </a:cxn>
              <a:cxn ang="0">
                <a:pos x="541" y="387"/>
              </a:cxn>
              <a:cxn ang="0">
                <a:pos x="496" y="344"/>
              </a:cxn>
              <a:cxn ang="0">
                <a:pos x="507" y="304"/>
              </a:cxn>
              <a:cxn ang="0">
                <a:pos x="496" y="282"/>
              </a:cxn>
              <a:cxn ang="0">
                <a:pos x="483" y="289"/>
              </a:cxn>
              <a:cxn ang="0">
                <a:pos x="484" y="313"/>
              </a:cxn>
              <a:cxn ang="0">
                <a:pos x="470" y="282"/>
              </a:cxn>
              <a:cxn ang="0">
                <a:pos x="471" y="209"/>
              </a:cxn>
              <a:cxn ang="0">
                <a:pos x="443" y="165"/>
              </a:cxn>
              <a:cxn ang="0">
                <a:pos x="371" y="130"/>
              </a:cxn>
              <a:cxn ang="0">
                <a:pos x="335" y="89"/>
              </a:cxn>
              <a:cxn ang="0">
                <a:pos x="295" y="85"/>
              </a:cxn>
              <a:cxn ang="0">
                <a:pos x="279" y="110"/>
              </a:cxn>
              <a:cxn ang="0">
                <a:pos x="219" y="128"/>
              </a:cxn>
              <a:cxn ang="0">
                <a:pos x="185" y="110"/>
              </a:cxn>
              <a:cxn ang="0">
                <a:pos x="167" y="83"/>
              </a:cxn>
              <a:cxn ang="0">
                <a:pos x="55" y="107"/>
              </a:cxn>
              <a:cxn ang="0">
                <a:pos x="31" y="88"/>
              </a:cxn>
              <a:cxn ang="0">
                <a:pos x="6" y="109"/>
              </a:cxn>
              <a:cxn ang="0">
                <a:pos x="0" y="51"/>
              </a:cxn>
            </a:cxnLst>
            <a:rect l="0" t="0" r="r" b="b"/>
            <a:pathLst>
              <a:path w="765" h="519">
                <a:moveTo>
                  <a:pt x="0" y="51"/>
                </a:moveTo>
                <a:lnTo>
                  <a:pt x="210" y="30"/>
                </a:lnTo>
                <a:lnTo>
                  <a:pt x="233" y="64"/>
                </a:lnTo>
                <a:lnTo>
                  <a:pt x="458" y="30"/>
                </a:lnTo>
                <a:lnTo>
                  <a:pt x="496" y="58"/>
                </a:lnTo>
                <a:lnTo>
                  <a:pt x="496" y="4"/>
                </a:lnTo>
                <a:lnTo>
                  <a:pt x="493" y="0"/>
                </a:lnTo>
                <a:lnTo>
                  <a:pt x="538" y="3"/>
                </a:lnTo>
                <a:lnTo>
                  <a:pt x="586" y="83"/>
                </a:lnTo>
                <a:lnTo>
                  <a:pt x="662" y="192"/>
                </a:lnTo>
                <a:lnTo>
                  <a:pt x="699" y="286"/>
                </a:lnTo>
                <a:lnTo>
                  <a:pt x="756" y="352"/>
                </a:lnTo>
                <a:lnTo>
                  <a:pt x="765" y="447"/>
                </a:lnTo>
                <a:lnTo>
                  <a:pt x="747" y="504"/>
                </a:lnTo>
                <a:lnTo>
                  <a:pt x="666" y="519"/>
                </a:lnTo>
                <a:lnTo>
                  <a:pt x="653" y="495"/>
                </a:lnTo>
                <a:lnTo>
                  <a:pt x="596" y="460"/>
                </a:lnTo>
                <a:lnTo>
                  <a:pt x="578" y="425"/>
                </a:lnTo>
                <a:lnTo>
                  <a:pt x="563" y="411"/>
                </a:lnTo>
                <a:lnTo>
                  <a:pt x="554" y="378"/>
                </a:lnTo>
                <a:lnTo>
                  <a:pt x="541" y="387"/>
                </a:lnTo>
                <a:lnTo>
                  <a:pt x="496" y="344"/>
                </a:lnTo>
                <a:lnTo>
                  <a:pt x="507" y="304"/>
                </a:lnTo>
                <a:lnTo>
                  <a:pt x="496" y="282"/>
                </a:lnTo>
                <a:lnTo>
                  <a:pt x="483" y="289"/>
                </a:lnTo>
                <a:lnTo>
                  <a:pt x="484" y="313"/>
                </a:lnTo>
                <a:lnTo>
                  <a:pt x="470" y="282"/>
                </a:lnTo>
                <a:lnTo>
                  <a:pt x="471" y="209"/>
                </a:lnTo>
                <a:lnTo>
                  <a:pt x="443" y="165"/>
                </a:lnTo>
                <a:lnTo>
                  <a:pt x="371" y="130"/>
                </a:lnTo>
                <a:lnTo>
                  <a:pt x="335" y="89"/>
                </a:lnTo>
                <a:lnTo>
                  <a:pt x="295" y="85"/>
                </a:lnTo>
                <a:lnTo>
                  <a:pt x="279" y="110"/>
                </a:lnTo>
                <a:lnTo>
                  <a:pt x="219" y="128"/>
                </a:lnTo>
                <a:lnTo>
                  <a:pt x="185" y="110"/>
                </a:lnTo>
                <a:lnTo>
                  <a:pt x="167" y="83"/>
                </a:lnTo>
                <a:lnTo>
                  <a:pt x="55" y="107"/>
                </a:lnTo>
                <a:lnTo>
                  <a:pt x="31" y="88"/>
                </a:lnTo>
                <a:lnTo>
                  <a:pt x="6" y="109"/>
                </a:lnTo>
                <a:lnTo>
                  <a:pt x="0" y="51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0" name="Freeform 52"/>
          <p:cNvSpPr>
            <a:spLocks noChangeAspect="1"/>
          </p:cNvSpPr>
          <p:nvPr/>
        </p:nvSpPr>
        <p:spPr bwMode="auto">
          <a:xfrm>
            <a:off x="6870700" y="2870200"/>
            <a:ext cx="606425" cy="642937"/>
          </a:xfrm>
          <a:custGeom>
            <a:avLst/>
            <a:gdLst/>
            <a:ahLst/>
            <a:cxnLst>
              <a:cxn ang="0">
                <a:pos x="35" y="191"/>
              </a:cxn>
              <a:cxn ang="0">
                <a:pos x="9" y="184"/>
              </a:cxn>
              <a:cxn ang="0">
                <a:pos x="0" y="242"/>
              </a:cxn>
              <a:cxn ang="0">
                <a:pos x="9" y="303"/>
              </a:cxn>
              <a:cxn ang="0">
                <a:pos x="59" y="344"/>
              </a:cxn>
              <a:cxn ang="0">
                <a:pos x="71" y="365"/>
              </a:cxn>
              <a:cxn ang="0">
                <a:pos x="135" y="344"/>
              </a:cxn>
              <a:cxn ang="0">
                <a:pos x="211" y="295"/>
              </a:cxn>
              <a:cxn ang="0">
                <a:pos x="234" y="188"/>
              </a:cxn>
              <a:cxn ang="0">
                <a:pos x="283" y="160"/>
              </a:cxn>
              <a:cxn ang="0">
                <a:pos x="310" y="94"/>
              </a:cxn>
              <a:cxn ang="0">
                <a:pos x="349" y="76"/>
              </a:cxn>
              <a:cxn ang="0">
                <a:pos x="298" y="67"/>
              </a:cxn>
              <a:cxn ang="0">
                <a:pos x="210" y="115"/>
              </a:cxn>
              <a:cxn ang="0">
                <a:pos x="196" y="69"/>
              </a:cxn>
              <a:cxn ang="0">
                <a:pos x="120" y="73"/>
              </a:cxn>
              <a:cxn ang="0">
                <a:pos x="103" y="0"/>
              </a:cxn>
              <a:cxn ang="0">
                <a:pos x="83" y="20"/>
              </a:cxn>
              <a:cxn ang="0">
                <a:pos x="89" y="124"/>
              </a:cxn>
              <a:cxn ang="0">
                <a:pos x="55" y="133"/>
              </a:cxn>
              <a:cxn ang="0">
                <a:pos x="35" y="191"/>
              </a:cxn>
            </a:cxnLst>
            <a:rect l="0" t="0" r="r" b="b"/>
            <a:pathLst>
              <a:path w="349" h="365">
                <a:moveTo>
                  <a:pt x="35" y="191"/>
                </a:moveTo>
                <a:lnTo>
                  <a:pt x="9" y="184"/>
                </a:lnTo>
                <a:lnTo>
                  <a:pt x="0" y="242"/>
                </a:lnTo>
                <a:lnTo>
                  <a:pt x="9" y="303"/>
                </a:lnTo>
                <a:lnTo>
                  <a:pt x="59" y="344"/>
                </a:lnTo>
                <a:lnTo>
                  <a:pt x="71" y="365"/>
                </a:lnTo>
                <a:lnTo>
                  <a:pt x="135" y="344"/>
                </a:lnTo>
                <a:lnTo>
                  <a:pt x="211" y="295"/>
                </a:lnTo>
                <a:lnTo>
                  <a:pt x="234" y="188"/>
                </a:lnTo>
                <a:lnTo>
                  <a:pt x="283" y="160"/>
                </a:lnTo>
                <a:lnTo>
                  <a:pt x="310" y="94"/>
                </a:lnTo>
                <a:lnTo>
                  <a:pt x="349" y="76"/>
                </a:lnTo>
                <a:lnTo>
                  <a:pt x="298" y="67"/>
                </a:lnTo>
                <a:lnTo>
                  <a:pt x="210" y="115"/>
                </a:lnTo>
                <a:lnTo>
                  <a:pt x="196" y="69"/>
                </a:lnTo>
                <a:lnTo>
                  <a:pt x="120" y="73"/>
                </a:lnTo>
                <a:lnTo>
                  <a:pt x="103" y="0"/>
                </a:lnTo>
                <a:lnTo>
                  <a:pt x="83" y="20"/>
                </a:lnTo>
                <a:lnTo>
                  <a:pt x="89" y="124"/>
                </a:lnTo>
                <a:lnTo>
                  <a:pt x="55" y="133"/>
                </a:lnTo>
                <a:lnTo>
                  <a:pt x="35" y="191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1" name="Freeform 53"/>
          <p:cNvSpPr>
            <a:spLocks noChangeAspect="1"/>
          </p:cNvSpPr>
          <p:nvPr/>
        </p:nvSpPr>
        <p:spPr bwMode="auto">
          <a:xfrm>
            <a:off x="5581650" y="2697163"/>
            <a:ext cx="601663" cy="1006475"/>
          </a:xfrm>
          <a:custGeom>
            <a:avLst/>
            <a:gdLst/>
            <a:ahLst/>
            <a:cxnLst>
              <a:cxn ang="0">
                <a:pos x="64" y="33"/>
              </a:cxn>
              <a:cxn ang="0">
                <a:pos x="262" y="0"/>
              </a:cxn>
              <a:cxn ang="0">
                <a:pos x="294" y="70"/>
              </a:cxn>
              <a:cxn ang="0">
                <a:pos x="334" y="362"/>
              </a:cxn>
              <a:cxn ang="0">
                <a:pos x="346" y="401"/>
              </a:cxn>
              <a:cxn ang="0">
                <a:pos x="314" y="478"/>
              </a:cxn>
              <a:cxn ang="0">
                <a:pos x="314" y="532"/>
              </a:cxn>
              <a:cxn ang="0">
                <a:pos x="279" y="526"/>
              </a:cxn>
              <a:cxn ang="0">
                <a:pos x="280" y="571"/>
              </a:cxn>
              <a:cxn ang="0">
                <a:pos x="243" y="553"/>
              </a:cxn>
              <a:cxn ang="0">
                <a:pos x="223" y="559"/>
              </a:cxn>
              <a:cxn ang="0">
                <a:pos x="195" y="554"/>
              </a:cxn>
              <a:cxn ang="0">
                <a:pos x="174" y="486"/>
              </a:cxn>
              <a:cxn ang="0">
                <a:pos x="134" y="465"/>
              </a:cxn>
              <a:cxn ang="0">
                <a:pos x="134" y="392"/>
              </a:cxn>
              <a:cxn ang="0">
                <a:pos x="94" y="401"/>
              </a:cxn>
              <a:cxn ang="0">
                <a:pos x="71" y="347"/>
              </a:cxn>
              <a:cxn ang="0">
                <a:pos x="0" y="285"/>
              </a:cxn>
              <a:cxn ang="0">
                <a:pos x="52" y="186"/>
              </a:cxn>
              <a:cxn ang="0">
                <a:pos x="37" y="140"/>
              </a:cxn>
              <a:cxn ang="0">
                <a:pos x="89" y="131"/>
              </a:cxn>
              <a:cxn ang="0">
                <a:pos x="94" y="67"/>
              </a:cxn>
              <a:cxn ang="0">
                <a:pos x="64" y="33"/>
              </a:cxn>
            </a:cxnLst>
            <a:rect l="0" t="0" r="r" b="b"/>
            <a:pathLst>
              <a:path w="346" h="571">
                <a:moveTo>
                  <a:pt x="64" y="33"/>
                </a:moveTo>
                <a:lnTo>
                  <a:pt x="262" y="0"/>
                </a:lnTo>
                <a:lnTo>
                  <a:pt x="294" y="70"/>
                </a:lnTo>
                <a:lnTo>
                  <a:pt x="334" y="362"/>
                </a:lnTo>
                <a:lnTo>
                  <a:pt x="346" y="401"/>
                </a:lnTo>
                <a:lnTo>
                  <a:pt x="314" y="478"/>
                </a:lnTo>
                <a:lnTo>
                  <a:pt x="314" y="532"/>
                </a:lnTo>
                <a:lnTo>
                  <a:pt x="279" y="526"/>
                </a:lnTo>
                <a:lnTo>
                  <a:pt x="280" y="571"/>
                </a:lnTo>
                <a:lnTo>
                  <a:pt x="243" y="553"/>
                </a:lnTo>
                <a:lnTo>
                  <a:pt x="223" y="559"/>
                </a:lnTo>
                <a:lnTo>
                  <a:pt x="195" y="554"/>
                </a:lnTo>
                <a:lnTo>
                  <a:pt x="174" y="486"/>
                </a:lnTo>
                <a:lnTo>
                  <a:pt x="134" y="465"/>
                </a:lnTo>
                <a:lnTo>
                  <a:pt x="134" y="392"/>
                </a:lnTo>
                <a:lnTo>
                  <a:pt x="94" y="401"/>
                </a:lnTo>
                <a:lnTo>
                  <a:pt x="71" y="347"/>
                </a:lnTo>
                <a:lnTo>
                  <a:pt x="0" y="285"/>
                </a:lnTo>
                <a:lnTo>
                  <a:pt x="52" y="186"/>
                </a:lnTo>
                <a:lnTo>
                  <a:pt x="37" y="140"/>
                </a:lnTo>
                <a:lnTo>
                  <a:pt x="89" y="131"/>
                </a:lnTo>
                <a:lnTo>
                  <a:pt x="94" y="67"/>
                </a:lnTo>
                <a:lnTo>
                  <a:pt x="64" y="33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2" name="Freeform 54"/>
          <p:cNvSpPr>
            <a:spLocks noChangeAspect="1"/>
          </p:cNvSpPr>
          <p:nvPr/>
        </p:nvSpPr>
        <p:spPr bwMode="auto">
          <a:xfrm>
            <a:off x="1500188" y="1292225"/>
            <a:ext cx="919163" cy="684212"/>
          </a:xfrm>
          <a:custGeom>
            <a:avLst/>
            <a:gdLst/>
            <a:ahLst/>
            <a:cxnLst>
              <a:cxn ang="0">
                <a:pos x="134" y="0"/>
              </a:cxn>
              <a:cxn ang="0">
                <a:pos x="243" y="30"/>
              </a:cxn>
              <a:cxn ang="0">
                <a:pos x="326" y="49"/>
              </a:cxn>
              <a:cxn ang="0">
                <a:pos x="366" y="58"/>
              </a:cxn>
              <a:cxn ang="0">
                <a:pos x="408" y="64"/>
              </a:cxn>
              <a:cxn ang="0">
                <a:pos x="463" y="74"/>
              </a:cxn>
              <a:cxn ang="0">
                <a:pos x="530" y="86"/>
              </a:cxn>
              <a:cxn ang="0">
                <a:pos x="487" y="389"/>
              </a:cxn>
              <a:cxn ang="0">
                <a:pos x="281" y="345"/>
              </a:cxn>
              <a:cxn ang="0">
                <a:pos x="253" y="365"/>
              </a:cxn>
              <a:cxn ang="0">
                <a:pos x="216" y="335"/>
              </a:cxn>
              <a:cxn ang="0">
                <a:pos x="183" y="365"/>
              </a:cxn>
              <a:cxn ang="0">
                <a:pos x="153" y="339"/>
              </a:cxn>
              <a:cxn ang="0">
                <a:pos x="68" y="335"/>
              </a:cxn>
              <a:cxn ang="0">
                <a:pos x="80" y="286"/>
              </a:cxn>
              <a:cxn ang="0">
                <a:pos x="19" y="281"/>
              </a:cxn>
              <a:cxn ang="0">
                <a:pos x="13" y="253"/>
              </a:cxn>
              <a:cxn ang="0">
                <a:pos x="25" y="223"/>
              </a:cxn>
              <a:cxn ang="0">
                <a:pos x="10" y="196"/>
              </a:cxn>
              <a:cxn ang="0">
                <a:pos x="11" y="120"/>
              </a:cxn>
              <a:cxn ang="0">
                <a:pos x="0" y="62"/>
              </a:cxn>
              <a:cxn ang="0">
                <a:pos x="7" y="40"/>
              </a:cxn>
              <a:cxn ang="0">
                <a:pos x="34" y="49"/>
              </a:cxn>
              <a:cxn ang="0">
                <a:pos x="62" y="83"/>
              </a:cxn>
              <a:cxn ang="0">
                <a:pos x="114" y="91"/>
              </a:cxn>
              <a:cxn ang="0">
                <a:pos x="128" y="119"/>
              </a:cxn>
              <a:cxn ang="0">
                <a:pos x="102" y="119"/>
              </a:cxn>
              <a:cxn ang="0">
                <a:pos x="99" y="143"/>
              </a:cxn>
              <a:cxn ang="0">
                <a:pos x="114" y="146"/>
              </a:cxn>
              <a:cxn ang="0">
                <a:pos x="120" y="170"/>
              </a:cxn>
              <a:cxn ang="0">
                <a:pos x="89" y="187"/>
              </a:cxn>
              <a:cxn ang="0">
                <a:pos x="89" y="204"/>
              </a:cxn>
              <a:cxn ang="0">
                <a:pos x="125" y="204"/>
              </a:cxn>
              <a:cxn ang="0">
                <a:pos x="134" y="162"/>
              </a:cxn>
              <a:cxn ang="0">
                <a:pos x="161" y="137"/>
              </a:cxn>
              <a:cxn ang="0">
                <a:pos x="128" y="71"/>
              </a:cxn>
              <a:cxn ang="0">
                <a:pos x="149" y="50"/>
              </a:cxn>
              <a:cxn ang="0">
                <a:pos x="134" y="0"/>
              </a:cxn>
            </a:cxnLst>
            <a:rect l="0" t="0" r="r" b="b"/>
            <a:pathLst>
              <a:path w="530" h="389">
                <a:moveTo>
                  <a:pt x="134" y="0"/>
                </a:moveTo>
                <a:lnTo>
                  <a:pt x="243" y="30"/>
                </a:lnTo>
                <a:lnTo>
                  <a:pt x="326" y="49"/>
                </a:lnTo>
                <a:lnTo>
                  <a:pt x="366" y="58"/>
                </a:lnTo>
                <a:lnTo>
                  <a:pt x="408" y="64"/>
                </a:lnTo>
                <a:lnTo>
                  <a:pt x="463" y="74"/>
                </a:lnTo>
                <a:lnTo>
                  <a:pt x="530" y="86"/>
                </a:lnTo>
                <a:lnTo>
                  <a:pt x="487" y="389"/>
                </a:lnTo>
                <a:lnTo>
                  <a:pt x="281" y="345"/>
                </a:lnTo>
                <a:lnTo>
                  <a:pt x="253" y="365"/>
                </a:lnTo>
                <a:lnTo>
                  <a:pt x="216" y="335"/>
                </a:lnTo>
                <a:lnTo>
                  <a:pt x="183" y="365"/>
                </a:lnTo>
                <a:lnTo>
                  <a:pt x="153" y="339"/>
                </a:lnTo>
                <a:lnTo>
                  <a:pt x="68" y="335"/>
                </a:lnTo>
                <a:lnTo>
                  <a:pt x="80" y="286"/>
                </a:lnTo>
                <a:lnTo>
                  <a:pt x="19" y="281"/>
                </a:lnTo>
                <a:lnTo>
                  <a:pt x="13" y="253"/>
                </a:lnTo>
                <a:lnTo>
                  <a:pt x="25" y="223"/>
                </a:lnTo>
                <a:lnTo>
                  <a:pt x="10" y="196"/>
                </a:lnTo>
                <a:lnTo>
                  <a:pt x="11" y="120"/>
                </a:lnTo>
                <a:lnTo>
                  <a:pt x="0" y="62"/>
                </a:lnTo>
                <a:lnTo>
                  <a:pt x="7" y="40"/>
                </a:lnTo>
                <a:lnTo>
                  <a:pt x="34" y="49"/>
                </a:lnTo>
                <a:lnTo>
                  <a:pt x="62" y="83"/>
                </a:lnTo>
                <a:lnTo>
                  <a:pt x="114" y="91"/>
                </a:lnTo>
                <a:lnTo>
                  <a:pt x="128" y="119"/>
                </a:lnTo>
                <a:lnTo>
                  <a:pt x="102" y="119"/>
                </a:lnTo>
                <a:lnTo>
                  <a:pt x="99" y="143"/>
                </a:lnTo>
                <a:lnTo>
                  <a:pt x="114" y="146"/>
                </a:lnTo>
                <a:lnTo>
                  <a:pt x="120" y="170"/>
                </a:lnTo>
                <a:lnTo>
                  <a:pt x="89" y="187"/>
                </a:lnTo>
                <a:lnTo>
                  <a:pt x="89" y="204"/>
                </a:lnTo>
                <a:lnTo>
                  <a:pt x="125" y="204"/>
                </a:lnTo>
                <a:lnTo>
                  <a:pt x="134" y="162"/>
                </a:lnTo>
                <a:lnTo>
                  <a:pt x="161" y="137"/>
                </a:lnTo>
                <a:lnTo>
                  <a:pt x="128" y="71"/>
                </a:lnTo>
                <a:lnTo>
                  <a:pt x="149" y="50"/>
                </a:lnTo>
                <a:lnTo>
                  <a:pt x="134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3" name="Freeform 55"/>
          <p:cNvSpPr>
            <a:spLocks noChangeAspect="1"/>
          </p:cNvSpPr>
          <p:nvPr/>
        </p:nvSpPr>
        <p:spPr bwMode="auto">
          <a:xfrm>
            <a:off x="1189038" y="2478088"/>
            <a:ext cx="1209675" cy="1897062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374" y="64"/>
              </a:cxn>
              <a:cxn ang="0">
                <a:pos x="304" y="381"/>
              </a:cxn>
              <a:cxn ang="0">
                <a:pos x="664" y="864"/>
              </a:cxn>
              <a:cxn ang="0">
                <a:pos x="697" y="925"/>
              </a:cxn>
              <a:cxn ang="0">
                <a:pos x="663" y="955"/>
              </a:cxn>
              <a:cxn ang="0">
                <a:pos x="641" y="1009"/>
              </a:cxn>
              <a:cxn ang="0">
                <a:pos x="620" y="1040"/>
              </a:cxn>
              <a:cxn ang="0">
                <a:pos x="642" y="1068"/>
              </a:cxn>
              <a:cxn ang="0">
                <a:pos x="605" y="1077"/>
              </a:cxn>
              <a:cxn ang="0">
                <a:pos x="393" y="1070"/>
              </a:cxn>
              <a:cxn ang="0">
                <a:pos x="380" y="1007"/>
              </a:cxn>
              <a:cxn ang="0">
                <a:pos x="343" y="961"/>
              </a:cxn>
              <a:cxn ang="0">
                <a:pos x="316" y="944"/>
              </a:cxn>
              <a:cxn ang="0">
                <a:pos x="308" y="912"/>
              </a:cxn>
              <a:cxn ang="0">
                <a:pos x="286" y="894"/>
              </a:cxn>
              <a:cxn ang="0">
                <a:pos x="263" y="871"/>
              </a:cxn>
              <a:cxn ang="0">
                <a:pos x="256" y="846"/>
              </a:cxn>
              <a:cxn ang="0">
                <a:pos x="235" y="830"/>
              </a:cxn>
              <a:cxn ang="0">
                <a:pos x="202" y="839"/>
              </a:cxn>
              <a:cxn ang="0">
                <a:pos x="165" y="825"/>
              </a:cxn>
              <a:cxn ang="0">
                <a:pos x="165" y="812"/>
              </a:cxn>
              <a:cxn ang="0">
                <a:pos x="164" y="782"/>
              </a:cxn>
              <a:cxn ang="0">
                <a:pos x="149" y="749"/>
              </a:cxn>
              <a:cxn ang="0">
                <a:pos x="147" y="722"/>
              </a:cxn>
              <a:cxn ang="0">
                <a:pos x="131" y="699"/>
              </a:cxn>
              <a:cxn ang="0">
                <a:pos x="135" y="676"/>
              </a:cxn>
              <a:cxn ang="0">
                <a:pos x="89" y="621"/>
              </a:cxn>
              <a:cxn ang="0">
                <a:pos x="89" y="590"/>
              </a:cxn>
              <a:cxn ang="0">
                <a:pos x="113" y="578"/>
              </a:cxn>
              <a:cxn ang="0">
                <a:pos x="113" y="559"/>
              </a:cxn>
              <a:cxn ang="0">
                <a:pos x="89" y="553"/>
              </a:cxn>
              <a:cxn ang="0">
                <a:pos x="79" y="523"/>
              </a:cxn>
              <a:cxn ang="0">
                <a:pos x="67" y="471"/>
              </a:cxn>
              <a:cxn ang="0">
                <a:pos x="101" y="499"/>
              </a:cxn>
              <a:cxn ang="0">
                <a:pos x="88" y="462"/>
              </a:cxn>
              <a:cxn ang="0">
                <a:pos x="113" y="462"/>
              </a:cxn>
              <a:cxn ang="0">
                <a:pos x="113" y="435"/>
              </a:cxn>
              <a:cxn ang="0">
                <a:pos x="88" y="417"/>
              </a:cxn>
              <a:cxn ang="0">
                <a:pos x="76" y="442"/>
              </a:cxn>
              <a:cxn ang="0">
                <a:pos x="53" y="433"/>
              </a:cxn>
              <a:cxn ang="0">
                <a:pos x="9" y="313"/>
              </a:cxn>
              <a:cxn ang="0">
                <a:pos x="21" y="226"/>
              </a:cxn>
              <a:cxn ang="0">
                <a:pos x="0" y="177"/>
              </a:cxn>
              <a:cxn ang="0">
                <a:pos x="10" y="140"/>
              </a:cxn>
              <a:cxn ang="0">
                <a:pos x="32" y="132"/>
              </a:cxn>
              <a:cxn ang="0">
                <a:pos x="53" y="73"/>
              </a:cxn>
              <a:cxn ang="0">
                <a:pos x="53" y="0"/>
              </a:cxn>
            </a:cxnLst>
            <a:rect l="0" t="0" r="r" b="b"/>
            <a:pathLst>
              <a:path w="697" h="1077">
                <a:moveTo>
                  <a:pt x="53" y="0"/>
                </a:moveTo>
                <a:lnTo>
                  <a:pt x="374" y="64"/>
                </a:lnTo>
                <a:lnTo>
                  <a:pt x="304" y="381"/>
                </a:lnTo>
                <a:lnTo>
                  <a:pt x="664" y="864"/>
                </a:lnTo>
                <a:lnTo>
                  <a:pt x="697" y="925"/>
                </a:lnTo>
                <a:lnTo>
                  <a:pt x="663" y="955"/>
                </a:lnTo>
                <a:lnTo>
                  <a:pt x="641" y="1009"/>
                </a:lnTo>
                <a:lnTo>
                  <a:pt x="620" y="1040"/>
                </a:lnTo>
                <a:lnTo>
                  <a:pt x="642" y="1068"/>
                </a:lnTo>
                <a:lnTo>
                  <a:pt x="605" y="1077"/>
                </a:lnTo>
                <a:lnTo>
                  <a:pt x="393" y="1070"/>
                </a:lnTo>
                <a:lnTo>
                  <a:pt x="380" y="1007"/>
                </a:lnTo>
                <a:lnTo>
                  <a:pt x="343" y="961"/>
                </a:lnTo>
                <a:lnTo>
                  <a:pt x="316" y="944"/>
                </a:lnTo>
                <a:lnTo>
                  <a:pt x="308" y="912"/>
                </a:lnTo>
                <a:lnTo>
                  <a:pt x="286" y="894"/>
                </a:lnTo>
                <a:lnTo>
                  <a:pt x="263" y="871"/>
                </a:lnTo>
                <a:lnTo>
                  <a:pt x="256" y="846"/>
                </a:lnTo>
                <a:lnTo>
                  <a:pt x="235" y="830"/>
                </a:lnTo>
                <a:lnTo>
                  <a:pt x="202" y="839"/>
                </a:lnTo>
                <a:lnTo>
                  <a:pt x="165" y="825"/>
                </a:lnTo>
                <a:lnTo>
                  <a:pt x="165" y="812"/>
                </a:lnTo>
                <a:lnTo>
                  <a:pt x="164" y="782"/>
                </a:lnTo>
                <a:lnTo>
                  <a:pt x="149" y="749"/>
                </a:lnTo>
                <a:lnTo>
                  <a:pt x="147" y="722"/>
                </a:lnTo>
                <a:lnTo>
                  <a:pt x="131" y="699"/>
                </a:lnTo>
                <a:lnTo>
                  <a:pt x="135" y="676"/>
                </a:lnTo>
                <a:lnTo>
                  <a:pt x="89" y="621"/>
                </a:lnTo>
                <a:lnTo>
                  <a:pt x="89" y="590"/>
                </a:lnTo>
                <a:lnTo>
                  <a:pt x="113" y="578"/>
                </a:lnTo>
                <a:lnTo>
                  <a:pt x="113" y="559"/>
                </a:lnTo>
                <a:lnTo>
                  <a:pt x="89" y="553"/>
                </a:lnTo>
                <a:lnTo>
                  <a:pt x="79" y="523"/>
                </a:lnTo>
                <a:lnTo>
                  <a:pt x="67" y="471"/>
                </a:lnTo>
                <a:lnTo>
                  <a:pt x="101" y="499"/>
                </a:lnTo>
                <a:lnTo>
                  <a:pt x="88" y="462"/>
                </a:lnTo>
                <a:lnTo>
                  <a:pt x="113" y="462"/>
                </a:lnTo>
                <a:lnTo>
                  <a:pt x="113" y="435"/>
                </a:lnTo>
                <a:lnTo>
                  <a:pt x="88" y="417"/>
                </a:lnTo>
                <a:lnTo>
                  <a:pt x="76" y="442"/>
                </a:lnTo>
                <a:lnTo>
                  <a:pt x="53" y="433"/>
                </a:lnTo>
                <a:lnTo>
                  <a:pt x="9" y="313"/>
                </a:lnTo>
                <a:lnTo>
                  <a:pt x="21" y="226"/>
                </a:lnTo>
                <a:lnTo>
                  <a:pt x="0" y="177"/>
                </a:lnTo>
                <a:lnTo>
                  <a:pt x="10" y="140"/>
                </a:lnTo>
                <a:lnTo>
                  <a:pt x="32" y="132"/>
                </a:lnTo>
                <a:lnTo>
                  <a:pt x="53" y="73"/>
                </a:lnTo>
                <a:lnTo>
                  <a:pt x="53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4" name="Freeform 56"/>
          <p:cNvSpPr>
            <a:spLocks noChangeAspect="1"/>
          </p:cNvSpPr>
          <p:nvPr/>
        </p:nvSpPr>
        <p:spPr bwMode="auto">
          <a:xfrm>
            <a:off x="1717675" y="2593975"/>
            <a:ext cx="914400" cy="1404937"/>
          </a:xfrm>
          <a:custGeom>
            <a:avLst/>
            <a:gdLst/>
            <a:ahLst/>
            <a:cxnLst>
              <a:cxn ang="0">
                <a:pos x="67" y="0"/>
              </a:cxn>
              <a:cxn ang="0">
                <a:pos x="0" y="316"/>
              </a:cxn>
              <a:cxn ang="0">
                <a:pos x="359" y="797"/>
              </a:cxn>
              <a:cxn ang="0">
                <a:pos x="381" y="776"/>
              </a:cxn>
              <a:cxn ang="0">
                <a:pos x="380" y="681"/>
              </a:cxn>
              <a:cxn ang="0">
                <a:pos x="425" y="688"/>
              </a:cxn>
              <a:cxn ang="0">
                <a:pos x="471" y="396"/>
              </a:cxn>
              <a:cxn ang="0">
                <a:pos x="502" y="198"/>
              </a:cxn>
              <a:cxn ang="0">
                <a:pos x="511" y="138"/>
              </a:cxn>
              <a:cxn ang="0">
                <a:pos x="527" y="85"/>
              </a:cxn>
              <a:cxn ang="0">
                <a:pos x="290" y="47"/>
              </a:cxn>
              <a:cxn ang="0">
                <a:pos x="67" y="0"/>
              </a:cxn>
            </a:cxnLst>
            <a:rect l="0" t="0" r="r" b="b"/>
            <a:pathLst>
              <a:path w="527" h="797">
                <a:moveTo>
                  <a:pt x="67" y="0"/>
                </a:moveTo>
                <a:lnTo>
                  <a:pt x="0" y="316"/>
                </a:lnTo>
                <a:lnTo>
                  <a:pt x="359" y="797"/>
                </a:lnTo>
                <a:lnTo>
                  <a:pt x="381" y="776"/>
                </a:lnTo>
                <a:lnTo>
                  <a:pt x="380" y="681"/>
                </a:lnTo>
                <a:lnTo>
                  <a:pt x="425" y="688"/>
                </a:lnTo>
                <a:lnTo>
                  <a:pt x="471" y="396"/>
                </a:lnTo>
                <a:lnTo>
                  <a:pt x="502" y="198"/>
                </a:lnTo>
                <a:lnTo>
                  <a:pt x="511" y="138"/>
                </a:lnTo>
                <a:lnTo>
                  <a:pt x="527" y="85"/>
                </a:lnTo>
                <a:lnTo>
                  <a:pt x="290" y="47"/>
                </a:lnTo>
                <a:lnTo>
                  <a:pt x="67" y="0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5" name="Freeform 57"/>
          <p:cNvSpPr>
            <a:spLocks noChangeAspect="1"/>
          </p:cNvSpPr>
          <p:nvPr/>
        </p:nvSpPr>
        <p:spPr bwMode="auto">
          <a:xfrm>
            <a:off x="2220913" y="1441450"/>
            <a:ext cx="825500" cy="1357312"/>
          </a:xfrm>
          <a:custGeom>
            <a:avLst/>
            <a:gdLst/>
            <a:ahLst/>
            <a:cxnLst>
              <a:cxn ang="0">
                <a:pos x="115" y="0"/>
              </a:cxn>
              <a:cxn ang="0">
                <a:pos x="72" y="301"/>
              </a:cxn>
              <a:cxn ang="0">
                <a:pos x="117" y="365"/>
              </a:cxn>
              <a:cxn ang="0">
                <a:pos x="47" y="432"/>
              </a:cxn>
              <a:cxn ang="0">
                <a:pos x="38" y="478"/>
              </a:cxn>
              <a:cxn ang="0">
                <a:pos x="57" y="511"/>
              </a:cxn>
              <a:cxn ang="0">
                <a:pos x="38" y="527"/>
              </a:cxn>
              <a:cxn ang="0">
                <a:pos x="0" y="701"/>
              </a:cxn>
              <a:cxn ang="0">
                <a:pos x="227" y="742"/>
              </a:cxn>
              <a:cxn ang="0">
                <a:pos x="442" y="770"/>
              </a:cxn>
              <a:cxn ang="0">
                <a:pos x="464" y="611"/>
              </a:cxn>
              <a:cxn ang="0">
                <a:pos x="476" y="523"/>
              </a:cxn>
              <a:cxn ang="0">
                <a:pos x="455" y="491"/>
              </a:cxn>
              <a:cxn ang="0">
                <a:pos x="406" y="500"/>
              </a:cxn>
              <a:cxn ang="0">
                <a:pos x="342" y="508"/>
              </a:cxn>
              <a:cxn ang="0">
                <a:pos x="330" y="436"/>
              </a:cxn>
              <a:cxn ang="0">
                <a:pos x="252" y="378"/>
              </a:cxn>
              <a:cxn ang="0">
                <a:pos x="263" y="341"/>
              </a:cxn>
              <a:cxn ang="0">
                <a:pos x="270" y="275"/>
              </a:cxn>
              <a:cxn ang="0">
                <a:pos x="170" y="134"/>
              </a:cxn>
              <a:cxn ang="0">
                <a:pos x="184" y="9"/>
              </a:cxn>
              <a:cxn ang="0">
                <a:pos x="115" y="0"/>
              </a:cxn>
            </a:cxnLst>
            <a:rect l="0" t="0" r="r" b="b"/>
            <a:pathLst>
              <a:path w="476" h="770">
                <a:moveTo>
                  <a:pt x="115" y="0"/>
                </a:moveTo>
                <a:lnTo>
                  <a:pt x="72" y="301"/>
                </a:lnTo>
                <a:lnTo>
                  <a:pt x="117" y="365"/>
                </a:lnTo>
                <a:lnTo>
                  <a:pt x="47" y="432"/>
                </a:lnTo>
                <a:lnTo>
                  <a:pt x="38" y="478"/>
                </a:lnTo>
                <a:lnTo>
                  <a:pt x="57" y="511"/>
                </a:lnTo>
                <a:lnTo>
                  <a:pt x="38" y="527"/>
                </a:lnTo>
                <a:lnTo>
                  <a:pt x="0" y="701"/>
                </a:lnTo>
                <a:lnTo>
                  <a:pt x="227" y="742"/>
                </a:lnTo>
                <a:lnTo>
                  <a:pt x="442" y="770"/>
                </a:lnTo>
                <a:lnTo>
                  <a:pt x="464" y="611"/>
                </a:lnTo>
                <a:lnTo>
                  <a:pt x="476" y="523"/>
                </a:lnTo>
                <a:lnTo>
                  <a:pt x="455" y="491"/>
                </a:lnTo>
                <a:lnTo>
                  <a:pt x="406" y="500"/>
                </a:lnTo>
                <a:lnTo>
                  <a:pt x="342" y="508"/>
                </a:lnTo>
                <a:lnTo>
                  <a:pt x="330" y="436"/>
                </a:lnTo>
                <a:lnTo>
                  <a:pt x="252" y="378"/>
                </a:lnTo>
                <a:lnTo>
                  <a:pt x="263" y="341"/>
                </a:lnTo>
                <a:lnTo>
                  <a:pt x="270" y="275"/>
                </a:lnTo>
                <a:lnTo>
                  <a:pt x="170" y="134"/>
                </a:lnTo>
                <a:lnTo>
                  <a:pt x="184" y="9"/>
                </a:lnTo>
                <a:lnTo>
                  <a:pt x="115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6" name="Freeform 58"/>
          <p:cNvSpPr>
            <a:spLocks noChangeAspect="1"/>
          </p:cNvSpPr>
          <p:nvPr/>
        </p:nvSpPr>
        <p:spPr bwMode="auto">
          <a:xfrm>
            <a:off x="2476500" y="2747963"/>
            <a:ext cx="763588" cy="1003300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298" y="30"/>
              </a:cxn>
              <a:cxn ang="0">
                <a:pos x="283" y="139"/>
              </a:cxn>
              <a:cxn ang="0">
                <a:pos x="441" y="154"/>
              </a:cxn>
              <a:cxn ang="0">
                <a:pos x="398" y="569"/>
              </a:cxn>
              <a:cxn ang="0">
                <a:pos x="0" y="526"/>
              </a:cxn>
              <a:cxn ang="0">
                <a:pos x="40" y="261"/>
              </a:cxn>
              <a:cxn ang="0">
                <a:pos x="82" y="0"/>
              </a:cxn>
            </a:cxnLst>
            <a:rect l="0" t="0" r="r" b="b"/>
            <a:pathLst>
              <a:path w="441" h="569">
                <a:moveTo>
                  <a:pt x="82" y="0"/>
                </a:moveTo>
                <a:lnTo>
                  <a:pt x="298" y="30"/>
                </a:lnTo>
                <a:lnTo>
                  <a:pt x="283" y="139"/>
                </a:lnTo>
                <a:lnTo>
                  <a:pt x="441" y="154"/>
                </a:lnTo>
                <a:lnTo>
                  <a:pt x="398" y="569"/>
                </a:lnTo>
                <a:lnTo>
                  <a:pt x="0" y="526"/>
                </a:lnTo>
                <a:lnTo>
                  <a:pt x="40" y="261"/>
                </a:lnTo>
                <a:lnTo>
                  <a:pt x="82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7" name="Freeform 59"/>
          <p:cNvSpPr>
            <a:spLocks noChangeAspect="1"/>
          </p:cNvSpPr>
          <p:nvPr/>
        </p:nvSpPr>
        <p:spPr bwMode="auto">
          <a:xfrm>
            <a:off x="3159125" y="3019425"/>
            <a:ext cx="1022350" cy="773112"/>
          </a:xfrm>
          <a:custGeom>
            <a:avLst/>
            <a:gdLst/>
            <a:ahLst/>
            <a:cxnLst>
              <a:cxn ang="0">
                <a:pos x="49" y="0"/>
              </a:cxn>
              <a:cxn ang="0">
                <a:pos x="19" y="263"/>
              </a:cxn>
              <a:cxn ang="0">
                <a:pos x="0" y="415"/>
              </a:cxn>
              <a:cxn ang="0">
                <a:pos x="295" y="430"/>
              </a:cxn>
              <a:cxn ang="0">
                <a:pos x="577" y="439"/>
              </a:cxn>
              <a:cxn ang="0">
                <a:pos x="586" y="234"/>
              </a:cxn>
              <a:cxn ang="0">
                <a:pos x="590" y="32"/>
              </a:cxn>
              <a:cxn ang="0">
                <a:pos x="429" y="29"/>
              </a:cxn>
              <a:cxn ang="0">
                <a:pos x="49" y="0"/>
              </a:cxn>
            </a:cxnLst>
            <a:rect l="0" t="0" r="r" b="b"/>
            <a:pathLst>
              <a:path w="590" h="439">
                <a:moveTo>
                  <a:pt x="49" y="0"/>
                </a:moveTo>
                <a:lnTo>
                  <a:pt x="19" y="263"/>
                </a:lnTo>
                <a:lnTo>
                  <a:pt x="0" y="415"/>
                </a:lnTo>
                <a:lnTo>
                  <a:pt x="295" y="430"/>
                </a:lnTo>
                <a:lnTo>
                  <a:pt x="577" y="439"/>
                </a:lnTo>
                <a:lnTo>
                  <a:pt x="586" y="234"/>
                </a:lnTo>
                <a:lnTo>
                  <a:pt x="590" y="32"/>
                </a:lnTo>
                <a:lnTo>
                  <a:pt x="429" y="29"/>
                </a:lnTo>
                <a:lnTo>
                  <a:pt x="49" y="0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8" name="Freeform 60"/>
          <p:cNvSpPr>
            <a:spLocks noChangeAspect="1"/>
          </p:cNvSpPr>
          <p:nvPr/>
        </p:nvSpPr>
        <p:spPr bwMode="auto">
          <a:xfrm>
            <a:off x="2236788" y="3668713"/>
            <a:ext cx="930275" cy="1050925"/>
          </a:xfrm>
          <a:custGeom>
            <a:avLst/>
            <a:gdLst/>
            <a:ahLst/>
            <a:cxnLst>
              <a:cxn ang="0">
                <a:pos x="136" y="0"/>
              </a:cxn>
              <a:cxn ang="0">
                <a:pos x="126" y="78"/>
              </a:cxn>
              <a:cxn ang="0">
                <a:pos x="79" y="69"/>
              </a:cxn>
              <a:cxn ang="0">
                <a:pos x="82" y="169"/>
              </a:cxn>
              <a:cxn ang="0">
                <a:pos x="60" y="188"/>
              </a:cxn>
              <a:cxn ang="0">
                <a:pos x="93" y="249"/>
              </a:cxn>
              <a:cxn ang="0">
                <a:pos x="60" y="276"/>
              </a:cxn>
              <a:cxn ang="0">
                <a:pos x="42" y="321"/>
              </a:cxn>
              <a:cxn ang="0">
                <a:pos x="17" y="364"/>
              </a:cxn>
              <a:cxn ang="0">
                <a:pos x="35" y="389"/>
              </a:cxn>
              <a:cxn ang="0">
                <a:pos x="3" y="400"/>
              </a:cxn>
              <a:cxn ang="0">
                <a:pos x="0" y="440"/>
              </a:cxn>
              <a:cxn ang="0">
                <a:pos x="301" y="592"/>
              </a:cxn>
              <a:cxn ang="0">
                <a:pos x="471" y="595"/>
              </a:cxn>
              <a:cxn ang="0">
                <a:pos x="536" y="46"/>
              </a:cxn>
              <a:cxn ang="0">
                <a:pos x="136" y="0"/>
              </a:cxn>
            </a:cxnLst>
            <a:rect l="0" t="0" r="r" b="b"/>
            <a:pathLst>
              <a:path w="536" h="595">
                <a:moveTo>
                  <a:pt x="136" y="0"/>
                </a:moveTo>
                <a:lnTo>
                  <a:pt x="126" y="78"/>
                </a:lnTo>
                <a:lnTo>
                  <a:pt x="79" y="69"/>
                </a:lnTo>
                <a:lnTo>
                  <a:pt x="82" y="169"/>
                </a:lnTo>
                <a:lnTo>
                  <a:pt x="60" y="188"/>
                </a:lnTo>
                <a:lnTo>
                  <a:pt x="93" y="249"/>
                </a:lnTo>
                <a:lnTo>
                  <a:pt x="60" y="276"/>
                </a:lnTo>
                <a:lnTo>
                  <a:pt x="42" y="321"/>
                </a:lnTo>
                <a:lnTo>
                  <a:pt x="17" y="364"/>
                </a:lnTo>
                <a:lnTo>
                  <a:pt x="35" y="389"/>
                </a:lnTo>
                <a:lnTo>
                  <a:pt x="3" y="400"/>
                </a:lnTo>
                <a:lnTo>
                  <a:pt x="0" y="440"/>
                </a:lnTo>
                <a:lnTo>
                  <a:pt x="301" y="592"/>
                </a:lnTo>
                <a:lnTo>
                  <a:pt x="471" y="595"/>
                </a:lnTo>
                <a:lnTo>
                  <a:pt x="536" y="46"/>
                </a:lnTo>
                <a:lnTo>
                  <a:pt x="136" y="0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49" name="Freeform 61"/>
          <p:cNvSpPr>
            <a:spLocks noChangeAspect="1"/>
          </p:cNvSpPr>
          <p:nvPr/>
        </p:nvSpPr>
        <p:spPr bwMode="auto">
          <a:xfrm>
            <a:off x="4751388" y="1528763"/>
            <a:ext cx="944563" cy="1084262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3" y="48"/>
              </a:cxn>
              <a:cxn ang="0">
                <a:pos x="141" y="0"/>
              </a:cxn>
              <a:cxn ang="0">
                <a:pos x="173" y="14"/>
              </a:cxn>
              <a:cxn ang="0">
                <a:pos x="179" y="51"/>
              </a:cxn>
              <a:cxn ang="0">
                <a:pos x="247" y="91"/>
              </a:cxn>
              <a:cxn ang="0">
                <a:pos x="268" y="73"/>
              </a:cxn>
              <a:cxn ang="0">
                <a:pos x="308" y="73"/>
              </a:cxn>
              <a:cxn ang="0">
                <a:pos x="340" y="109"/>
              </a:cxn>
              <a:cxn ang="0">
                <a:pos x="361" y="96"/>
              </a:cxn>
              <a:cxn ang="0">
                <a:pos x="420" y="111"/>
              </a:cxn>
              <a:cxn ang="0">
                <a:pos x="441" y="84"/>
              </a:cxn>
              <a:cxn ang="0">
                <a:pos x="478" y="105"/>
              </a:cxn>
              <a:cxn ang="0">
                <a:pos x="545" y="102"/>
              </a:cxn>
              <a:cxn ang="0">
                <a:pos x="437" y="178"/>
              </a:cxn>
              <a:cxn ang="0">
                <a:pos x="383" y="245"/>
              </a:cxn>
              <a:cxn ang="0">
                <a:pos x="393" y="342"/>
              </a:cxn>
              <a:cxn ang="0">
                <a:pos x="356" y="382"/>
              </a:cxn>
              <a:cxn ang="0">
                <a:pos x="371" y="410"/>
              </a:cxn>
              <a:cxn ang="0">
                <a:pos x="371" y="482"/>
              </a:cxn>
              <a:cxn ang="0">
                <a:pos x="408" y="482"/>
              </a:cxn>
              <a:cxn ang="0">
                <a:pos x="463" y="534"/>
              </a:cxn>
              <a:cxn ang="0">
                <a:pos x="486" y="596"/>
              </a:cxn>
              <a:cxn ang="0">
                <a:pos x="100" y="614"/>
              </a:cxn>
              <a:cxn ang="0">
                <a:pos x="101" y="444"/>
              </a:cxn>
              <a:cxn ang="0">
                <a:pos x="67" y="407"/>
              </a:cxn>
              <a:cxn ang="0">
                <a:pos x="79" y="362"/>
              </a:cxn>
              <a:cxn ang="0">
                <a:pos x="91" y="337"/>
              </a:cxn>
              <a:cxn ang="0">
                <a:pos x="67" y="219"/>
              </a:cxn>
              <a:cxn ang="0">
                <a:pos x="34" y="142"/>
              </a:cxn>
              <a:cxn ang="0">
                <a:pos x="0" y="48"/>
              </a:cxn>
            </a:cxnLst>
            <a:rect l="0" t="0" r="r" b="b"/>
            <a:pathLst>
              <a:path w="545" h="614">
                <a:moveTo>
                  <a:pt x="0" y="48"/>
                </a:moveTo>
                <a:lnTo>
                  <a:pt x="143" y="48"/>
                </a:lnTo>
                <a:lnTo>
                  <a:pt x="141" y="0"/>
                </a:lnTo>
                <a:lnTo>
                  <a:pt x="173" y="14"/>
                </a:lnTo>
                <a:lnTo>
                  <a:pt x="179" y="51"/>
                </a:lnTo>
                <a:lnTo>
                  <a:pt x="247" y="91"/>
                </a:lnTo>
                <a:lnTo>
                  <a:pt x="268" y="73"/>
                </a:lnTo>
                <a:lnTo>
                  <a:pt x="308" y="73"/>
                </a:lnTo>
                <a:lnTo>
                  <a:pt x="340" y="109"/>
                </a:lnTo>
                <a:lnTo>
                  <a:pt x="361" y="96"/>
                </a:lnTo>
                <a:lnTo>
                  <a:pt x="420" y="111"/>
                </a:lnTo>
                <a:lnTo>
                  <a:pt x="441" y="84"/>
                </a:lnTo>
                <a:lnTo>
                  <a:pt x="478" y="105"/>
                </a:lnTo>
                <a:lnTo>
                  <a:pt x="545" y="102"/>
                </a:lnTo>
                <a:lnTo>
                  <a:pt x="437" y="178"/>
                </a:lnTo>
                <a:lnTo>
                  <a:pt x="383" y="245"/>
                </a:lnTo>
                <a:lnTo>
                  <a:pt x="393" y="342"/>
                </a:lnTo>
                <a:lnTo>
                  <a:pt x="356" y="382"/>
                </a:lnTo>
                <a:lnTo>
                  <a:pt x="371" y="410"/>
                </a:lnTo>
                <a:lnTo>
                  <a:pt x="371" y="482"/>
                </a:lnTo>
                <a:lnTo>
                  <a:pt x="408" y="482"/>
                </a:lnTo>
                <a:lnTo>
                  <a:pt x="463" y="534"/>
                </a:lnTo>
                <a:lnTo>
                  <a:pt x="486" y="596"/>
                </a:lnTo>
                <a:lnTo>
                  <a:pt x="100" y="614"/>
                </a:lnTo>
                <a:lnTo>
                  <a:pt x="101" y="444"/>
                </a:lnTo>
                <a:lnTo>
                  <a:pt x="67" y="407"/>
                </a:lnTo>
                <a:lnTo>
                  <a:pt x="79" y="362"/>
                </a:lnTo>
                <a:lnTo>
                  <a:pt x="91" y="337"/>
                </a:lnTo>
                <a:lnTo>
                  <a:pt x="67" y="219"/>
                </a:lnTo>
                <a:lnTo>
                  <a:pt x="34" y="142"/>
                </a:lnTo>
                <a:lnTo>
                  <a:pt x="0" y="48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50" name="Freeform 62"/>
          <p:cNvSpPr>
            <a:spLocks noChangeAspect="1"/>
          </p:cNvSpPr>
          <p:nvPr/>
        </p:nvSpPr>
        <p:spPr bwMode="auto">
          <a:xfrm>
            <a:off x="7207250" y="2894013"/>
            <a:ext cx="698500" cy="2921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300" y="0"/>
              </a:cxn>
              <a:cxn ang="0">
                <a:pos x="349" y="113"/>
              </a:cxn>
              <a:cxn ang="0">
                <a:pos x="401" y="101"/>
              </a:cxn>
              <a:cxn ang="0">
                <a:pos x="403" y="158"/>
              </a:cxn>
              <a:cxn ang="0">
                <a:pos x="361" y="165"/>
              </a:cxn>
              <a:cxn ang="0">
                <a:pos x="324" y="128"/>
              </a:cxn>
              <a:cxn ang="0">
                <a:pos x="300" y="83"/>
              </a:cxn>
              <a:cxn ang="0">
                <a:pos x="296" y="21"/>
              </a:cxn>
              <a:cxn ang="0">
                <a:pos x="278" y="52"/>
              </a:cxn>
              <a:cxn ang="0">
                <a:pos x="299" y="146"/>
              </a:cxn>
              <a:cxn ang="0">
                <a:pos x="211" y="159"/>
              </a:cxn>
              <a:cxn ang="0">
                <a:pos x="208" y="91"/>
              </a:cxn>
              <a:cxn ang="0">
                <a:pos x="154" y="61"/>
              </a:cxn>
              <a:cxn ang="0">
                <a:pos x="108" y="53"/>
              </a:cxn>
              <a:cxn ang="0">
                <a:pos x="12" y="101"/>
              </a:cxn>
              <a:cxn ang="0">
                <a:pos x="0" y="56"/>
              </a:cxn>
            </a:cxnLst>
            <a:rect l="0" t="0" r="r" b="b"/>
            <a:pathLst>
              <a:path w="403" h="165">
                <a:moveTo>
                  <a:pt x="0" y="56"/>
                </a:moveTo>
                <a:lnTo>
                  <a:pt x="300" y="0"/>
                </a:lnTo>
                <a:lnTo>
                  <a:pt x="349" y="113"/>
                </a:lnTo>
                <a:lnTo>
                  <a:pt x="401" y="101"/>
                </a:lnTo>
                <a:lnTo>
                  <a:pt x="403" y="158"/>
                </a:lnTo>
                <a:lnTo>
                  <a:pt x="361" y="165"/>
                </a:lnTo>
                <a:lnTo>
                  <a:pt x="324" y="128"/>
                </a:lnTo>
                <a:lnTo>
                  <a:pt x="300" y="83"/>
                </a:lnTo>
                <a:lnTo>
                  <a:pt x="296" y="21"/>
                </a:lnTo>
                <a:lnTo>
                  <a:pt x="278" y="52"/>
                </a:lnTo>
                <a:lnTo>
                  <a:pt x="299" y="146"/>
                </a:lnTo>
                <a:lnTo>
                  <a:pt x="211" y="159"/>
                </a:lnTo>
                <a:lnTo>
                  <a:pt x="208" y="91"/>
                </a:lnTo>
                <a:lnTo>
                  <a:pt x="154" y="61"/>
                </a:lnTo>
                <a:lnTo>
                  <a:pt x="108" y="53"/>
                </a:lnTo>
                <a:lnTo>
                  <a:pt x="12" y="101"/>
                </a:lnTo>
                <a:lnTo>
                  <a:pt x="0" y="56"/>
                </a:lnTo>
                <a:close/>
              </a:path>
            </a:pathLst>
          </a:custGeom>
          <a:solidFill>
            <a:srgbClr val="BFCCD9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51" name="Freeform 63"/>
          <p:cNvSpPr>
            <a:spLocks noChangeAspect="1"/>
          </p:cNvSpPr>
          <p:nvPr/>
        </p:nvSpPr>
        <p:spPr bwMode="auto">
          <a:xfrm>
            <a:off x="3438525" y="3889375"/>
            <a:ext cx="1998663" cy="1882775"/>
          </a:xfrm>
          <a:custGeom>
            <a:avLst/>
            <a:gdLst/>
            <a:ahLst/>
            <a:cxnLst>
              <a:cxn ang="0">
                <a:pos x="334" y="0"/>
              </a:cxn>
              <a:cxn ang="0">
                <a:pos x="589" y="9"/>
              </a:cxn>
              <a:cxn ang="0">
                <a:pos x="589" y="203"/>
              </a:cxn>
              <a:cxn ang="0">
                <a:pos x="719" y="257"/>
              </a:cxn>
              <a:cxn ang="0">
                <a:pos x="754" y="239"/>
              </a:cxn>
              <a:cxn ang="0">
                <a:pos x="839" y="281"/>
              </a:cxn>
              <a:cxn ang="0">
                <a:pos x="890" y="278"/>
              </a:cxn>
              <a:cxn ang="0">
                <a:pos x="988" y="236"/>
              </a:cxn>
              <a:cxn ang="0">
                <a:pos x="1045" y="276"/>
              </a:cxn>
              <a:cxn ang="0">
                <a:pos x="1094" y="287"/>
              </a:cxn>
              <a:cxn ang="0">
                <a:pos x="1094" y="444"/>
              </a:cxn>
              <a:cxn ang="0">
                <a:pos x="1152" y="543"/>
              </a:cxn>
              <a:cxn ang="0">
                <a:pos x="1139" y="677"/>
              </a:cxn>
              <a:cxn ang="0">
                <a:pos x="1076" y="731"/>
              </a:cxn>
              <a:cxn ang="0">
                <a:pos x="1063" y="681"/>
              </a:cxn>
              <a:cxn ang="0">
                <a:pos x="1045" y="704"/>
              </a:cxn>
              <a:cxn ang="0">
                <a:pos x="1058" y="735"/>
              </a:cxn>
              <a:cxn ang="0">
                <a:pos x="947" y="815"/>
              </a:cxn>
              <a:cxn ang="0">
                <a:pos x="920" y="820"/>
              </a:cxn>
              <a:cxn ang="0">
                <a:pos x="862" y="860"/>
              </a:cxn>
              <a:cxn ang="0">
                <a:pos x="862" y="883"/>
              </a:cxn>
              <a:cxn ang="0">
                <a:pos x="844" y="887"/>
              </a:cxn>
              <a:cxn ang="0">
                <a:pos x="857" y="914"/>
              </a:cxn>
              <a:cxn ang="0">
                <a:pos x="826" y="954"/>
              </a:cxn>
              <a:cxn ang="0">
                <a:pos x="844" y="1012"/>
              </a:cxn>
              <a:cxn ang="0">
                <a:pos x="862" y="1032"/>
              </a:cxn>
              <a:cxn ang="0">
                <a:pos x="857" y="1067"/>
              </a:cxn>
              <a:cxn ang="0">
                <a:pos x="812" y="1067"/>
              </a:cxn>
              <a:cxn ang="0">
                <a:pos x="772" y="1049"/>
              </a:cxn>
              <a:cxn ang="0">
                <a:pos x="745" y="1054"/>
              </a:cxn>
              <a:cxn ang="0">
                <a:pos x="656" y="1023"/>
              </a:cxn>
              <a:cxn ang="0">
                <a:pos x="616" y="900"/>
              </a:cxn>
              <a:cxn ang="0">
                <a:pos x="553" y="842"/>
              </a:cxn>
              <a:cxn ang="0">
                <a:pos x="498" y="735"/>
              </a:cxn>
              <a:cxn ang="0">
                <a:pos x="473" y="725"/>
              </a:cxn>
              <a:cxn ang="0">
                <a:pos x="443" y="698"/>
              </a:cxn>
              <a:cxn ang="0">
                <a:pos x="414" y="698"/>
              </a:cxn>
              <a:cxn ang="0">
                <a:pos x="371" y="689"/>
              </a:cxn>
              <a:cxn ang="0">
                <a:pos x="338" y="698"/>
              </a:cxn>
              <a:cxn ang="0">
                <a:pos x="316" y="751"/>
              </a:cxn>
              <a:cxn ang="0">
                <a:pos x="282" y="760"/>
              </a:cxn>
              <a:cxn ang="0">
                <a:pos x="209" y="719"/>
              </a:cxn>
              <a:cxn ang="0">
                <a:pos x="166" y="668"/>
              </a:cxn>
              <a:cxn ang="0">
                <a:pos x="158" y="607"/>
              </a:cxn>
              <a:cxn ang="0">
                <a:pos x="127" y="565"/>
              </a:cxn>
              <a:cxn ang="0">
                <a:pos x="54" y="507"/>
              </a:cxn>
              <a:cxn ang="0">
                <a:pos x="0" y="446"/>
              </a:cxn>
              <a:cxn ang="0">
                <a:pos x="0" y="421"/>
              </a:cxn>
              <a:cxn ang="0">
                <a:pos x="174" y="422"/>
              </a:cxn>
              <a:cxn ang="0">
                <a:pos x="316" y="434"/>
              </a:cxn>
              <a:cxn ang="0">
                <a:pos x="334" y="0"/>
              </a:cxn>
            </a:cxnLst>
            <a:rect l="0" t="0" r="r" b="b"/>
            <a:pathLst>
              <a:path w="1152" h="1067">
                <a:moveTo>
                  <a:pt x="334" y="0"/>
                </a:moveTo>
                <a:lnTo>
                  <a:pt x="589" y="9"/>
                </a:lnTo>
                <a:lnTo>
                  <a:pt x="589" y="203"/>
                </a:lnTo>
                <a:lnTo>
                  <a:pt x="719" y="257"/>
                </a:lnTo>
                <a:lnTo>
                  <a:pt x="754" y="239"/>
                </a:lnTo>
                <a:lnTo>
                  <a:pt x="839" y="281"/>
                </a:lnTo>
                <a:lnTo>
                  <a:pt x="890" y="278"/>
                </a:lnTo>
                <a:lnTo>
                  <a:pt x="988" y="236"/>
                </a:lnTo>
                <a:lnTo>
                  <a:pt x="1045" y="276"/>
                </a:lnTo>
                <a:lnTo>
                  <a:pt x="1094" y="287"/>
                </a:lnTo>
                <a:lnTo>
                  <a:pt x="1094" y="444"/>
                </a:lnTo>
                <a:lnTo>
                  <a:pt x="1152" y="543"/>
                </a:lnTo>
                <a:lnTo>
                  <a:pt x="1139" y="677"/>
                </a:lnTo>
                <a:lnTo>
                  <a:pt x="1076" y="731"/>
                </a:lnTo>
                <a:lnTo>
                  <a:pt x="1063" y="681"/>
                </a:lnTo>
                <a:lnTo>
                  <a:pt x="1045" y="704"/>
                </a:lnTo>
                <a:lnTo>
                  <a:pt x="1058" y="735"/>
                </a:lnTo>
                <a:lnTo>
                  <a:pt x="947" y="815"/>
                </a:lnTo>
                <a:lnTo>
                  <a:pt x="920" y="820"/>
                </a:lnTo>
                <a:lnTo>
                  <a:pt x="862" y="860"/>
                </a:lnTo>
                <a:lnTo>
                  <a:pt x="862" y="883"/>
                </a:lnTo>
                <a:lnTo>
                  <a:pt x="844" y="887"/>
                </a:lnTo>
                <a:lnTo>
                  <a:pt x="857" y="914"/>
                </a:lnTo>
                <a:lnTo>
                  <a:pt x="826" y="954"/>
                </a:lnTo>
                <a:lnTo>
                  <a:pt x="844" y="1012"/>
                </a:lnTo>
                <a:lnTo>
                  <a:pt x="862" y="1032"/>
                </a:lnTo>
                <a:lnTo>
                  <a:pt x="857" y="1067"/>
                </a:lnTo>
                <a:lnTo>
                  <a:pt x="812" y="1067"/>
                </a:lnTo>
                <a:lnTo>
                  <a:pt x="772" y="1049"/>
                </a:lnTo>
                <a:lnTo>
                  <a:pt x="745" y="1054"/>
                </a:lnTo>
                <a:lnTo>
                  <a:pt x="656" y="1023"/>
                </a:lnTo>
                <a:lnTo>
                  <a:pt x="616" y="900"/>
                </a:lnTo>
                <a:lnTo>
                  <a:pt x="553" y="842"/>
                </a:lnTo>
                <a:lnTo>
                  <a:pt x="498" y="735"/>
                </a:lnTo>
                <a:lnTo>
                  <a:pt x="473" y="725"/>
                </a:lnTo>
                <a:lnTo>
                  <a:pt x="443" y="698"/>
                </a:lnTo>
                <a:lnTo>
                  <a:pt x="414" y="698"/>
                </a:lnTo>
                <a:lnTo>
                  <a:pt x="371" y="689"/>
                </a:lnTo>
                <a:lnTo>
                  <a:pt x="338" y="698"/>
                </a:lnTo>
                <a:lnTo>
                  <a:pt x="316" y="751"/>
                </a:lnTo>
                <a:lnTo>
                  <a:pt x="282" y="760"/>
                </a:lnTo>
                <a:lnTo>
                  <a:pt x="209" y="719"/>
                </a:lnTo>
                <a:lnTo>
                  <a:pt x="166" y="668"/>
                </a:lnTo>
                <a:lnTo>
                  <a:pt x="158" y="607"/>
                </a:lnTo>
                <a:lnTo>
                  <a:pt x="127" y="565"/>
                </a:lnTo>
                <a:lnTo>
                  <a:pt x="54" y="507"/>
                </a:lnTo>
                <a:lnTo>
                  <a:pt x="0" y="446"/>
                </a:lnTo>
                <a:lnTo>
                  <a:pt x="0" y="421"/>
                </a:lnTo>
                <a:lnTo>
                  <a:pt x="174" y="422"/>
                </a:lnTo>
                <a:lnTo>
                  <a:pt x="316" y="434"/>
                </a:lnTo>
                <a:lnTo>
                  <a:pt x="334" y="0"/>
                </a:lnTo>
                <a:close/>
              </a:path>
            </a:pathLst>
          </a:custGeom>
          <a:solidFill>
            <a:srgbClr val="40668C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52" name="Freeform 64"/>
          <p:cNvSpPr>
            <a:spLocks noChangeAspect="1"/>
          </p:cNvSpPr>
          <p:nvPr/>
        </p:nvSpPr>
        <p:spPr bwMode="auto">
          <a:xfrm>
            <a:off x="6557963" y="3956050"/>
            <a:ext cx="777875" cy="8191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4" y="28"/>
              </a:cxn>
              <a:cxn ang="0">
                <a:pos x="109" y="9"/>
              </a:cxn>
              <a:cxn ang="0">
                <a:pos x="201" y="0"/>
              </a:cxn>
              <a:cxn ang="0">
                <a:pos x="188" y="23"/>
              </a:cxn>
              <a:cxn ang="0">
                <a:pos x="216" y="23"/>
              </a:cxn>
              <a:cxn ang="0">
                <a:pos x="375" y="167"/>
              </a:cxn>
              <a:cxn ang="0">
                <a:pos x="438" y="259"/>
              </a:cxn>
              <a:cxn ang="0">
                <a:pos x="447" y="322"/>
              </a:cxn>
              <a:cxn ang="0">
                <a:pos x="426" y="336"/>
              </a:cxn>
              <a:cxn ang="0">
                <a:pos x="438" y="399"/>
              </a:cxn>
              <a:cxn ang="0">
                <a:pos x="393" y="402"/>
              </a:cxn>
              <a:cxn ang="0">
                <a:pos x="393" y="456"/>
              </a:cxn>
              <a:cxn ang="0">
                <a:pos x="358" y="429"/>
              </a:cxn>
              <a:cxn ang="0">
                <a:pos x="128" y="463"/>
              </a:cxn>
              <a:cxn ang="0">
                <a:pos x="76" y="363"/>
              </a:cxn>
              <a:cxn ang="0">
                <a:pos x="113" y="295"/>
              </a:cxn>
              <a:cxn ang="0">
                <a:pos x="64" y="260"/>
              </a:cxn>
              <a:cxn ang="0">
                <a:pos x="0" y="28"/>
              </a:cxn>
            </a:cxnLst>
            <a:rect l="0" t="0" r="r" b="b"/>
            <a:pathLst>
              <a:path w="447" h="463">
                <a:moveTo>
                  <a:pt x="0" y="28"/>
                </a:moveTo>
                <a:lnTo>
                  <a:pt x="4" y="28"/>
                </a:lnTo>
                <a:lnTo>
                  <a:pt x="109" y="9"/>
                </a:lnTo>
                <a:lnTo>
                  <a:pt x="201" y="0"/>
                </a:lnTo>
                <a:lnTo>
                  <a:pt x="188" y="23"/>
                </a:lnTo>
                <a:lnTo>
                  <a:pt x="216" y="23"/>
                </a:lnTo>
                <a:lnTo>
                  <a:pt x="375" y="167"/>
                </a:lnTo>
                <a:lnTo>
                  <a:pt x="438" y="259"/>
                </a:lnTo>
                <a:lnTo>
                  <a:pt x="447" y="322"/>
                </a:lnTo>
                <a:lnTo>
                  <a:pt x="426" y="336"/>
                </a:lnTo>
                <a:lnTo>
                  <a:pt x="438" y="399"/>
                </a:lnTo>
                <a:lnTo>
                  <a:pt x="393" y="402"/>
                </a:lnTo>
                <a:lnTo>
                  <a:pt x="393" y="456"/>
                </a:lnTo>
                <a:lnTo>
                  <a:pt x="358" y="429"/>
                </a:lnTo>
                <a:lnTo>
                  <a:pt x="128" y="463"/>
                </a:lnTo>
                <a:lnTo>
                  <a:pt x="76" y="363"/>
                </a:lnTo>
                <a:lnTo>
                  <a:pt x="113" y="295"/>
                </a:lnTo>
                <a:lnTo>
                  <a:pt x="64" y="260"/>
                </a:lnTo>
                <a:lnTo>
                  <a:pt x="0" y="28"/>
                </a:lnTo>
                <a:close/>
              </a:path>
            </a:pathLst>
          </a:custGeom>
          <a:solidFill>
            <a:srgbClr val="7F99B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6794500" y="3005138"/>
            <a:ext cx="1111250" cy="676275"/>
            <a:chOff x="3911" y="1540"/>
            <a:chExt cx="636" cy="376"/>
          </a:xfrm>
          <a:solidFill>
            <a:srgbClr val="7F99B2"/>
          </a:solidFill>
        </p:grpSpPr>
        <p:sp>
          <p:nvSpPr>
            <p:cNvPr id="37954" name="Freeform 66"/>
            <p:cNvSpPr>
              <a:spLocks noChangeAspect="1"/>
            </p:cNvSpPr>
            <p:nvPr/>
          </p:nvSpPr>
          <p:spPr bwMode="auto">
            <a:xfrm>
              <a:off x="3911" y="1540"/>
              <a:ext cx="613" cy="376"/>
            </a:xfrm>
            <a:custGeom>
              <a:avLst/>
              <a:gdLst/>
              <a:ahLst/>
              <a:cxnLst>
                <a:cxn ang="0">
                  <a:pos x="102" y="268"/>
                </a:cxn>
                <a:cxn ang="0">
                  <a:pos x="84" y="307"/>
                </a:cxn>
                <a:cxn ang="0">
                  <a:pos x="59" y="318"/>
                </a:cxn>
                <a:cxn ang="0">
                  <a:pos x="57" y="343"/>
                </a:cxn>
                <a:cxn ang="0">
                  <a:pos x="3" y="362"/>
                </a:cxn>
                <a:cxn ang="0">
                  <a:pos x="0" y="383"/>
                </a:cxn>
                <a:cxn ang="0">
                  <a:pos x="147" y="358"/>
                </a:cxn>
                <a:cxn ang="0">
                  <a:pos x="412" y="303"/>
                </a:cxn>
                <a:cxn ang="0">
                  <a:pos x="616" y="254"/>
                </a:cxn>
                <a:cxn ang="0">
                  <a:pos x="616" y="215"/>
                </a:cxn>
                <a:cxn ang="0">
                  <a:pos x="594" y="203"/>
                </a:cxn>
                <a:cxn ang="0">
                  <a:pos x="576" y="222"/>
                </a:cxn>
                <a:cxn ang="0">
                  <a:pos x="565" y="170"/>
                </a:cxn>
                <a:cxn ang="0">
                  <a:pos x="576" y="124"/>
                </a:cxn>
                <a:cxn ang="0">
                  <a:pos x="500" y="90"/>
                </a:cxn>
                <a:cxn ang="0">
                  <a:pos x="448" y="99"/>
                </a:cxn>
                <a:cxn ang="0">
                  <a:pos x="446" y="27"/>
                </a:cxn>
                <a:cxn ang="0">
                  <a:pos x="393" y="0"/>
                </a:cxn>
                <a:cxn ang="0">
                  <a:pos x="352" y="17"/>
                </a:cxn>
                <a:cxn ang="0">
                  <a:pos x="325" y="84"/>
                </a:cxn>
                <a:cxn ang="0">
                  <a:pos x="278" y="111"/>
                </a:cxn>
                <a:cxn ang="0">
                  <a:pos x="258" y="216"/>
                </a:cxn>
                <a:cxn ang="0">
                  <a:pos x="181" y="268"/>
                </a:cxn>
                <a:cxn ang="0">
                  <a:pos x="118" y="289"/>
                </a:cxn>
                <a:cxn ang="0">
                  <a:pos x="102" y="268"/>
                </a:cxn>
              </a:cxnLst>
              <a:rect l="0" t="0" r="r" b="b"/>
              <a:pathLst>
                <a:path w="616" h="383">
                  <a:moveTo>
                    <a:pt x="102" y="268"/>
                  </a:moveTo>
                  <a:lnTo>
                    <a:pt x="84" y="307"/>
                  </a:lnTo>
                  <a:lnTo>
                    <a:pt x="59" y="318"/>
                  </a:lnTo>
                  <a:lnTo>
                    <a:pt x="57" y="343"/>
                  </a:lnTo>
                  <a:lnTo>
                    <a:pt x="3" y="362"/>
                  </a:lnTo>
                  <a:lnTo>
                    <a:pt x="0" y="383"/>
                  </a:lnTo>
                  <a:lnTo>
                    <a:pt x="147" y="358"/>
                  </a:lnTo>
                  <a:lnTo>
                    <a:pt x="412" y="303"/>
                  </a:lnTo>
                  <a:lnTo>
                    <a:pt x="616" y="254"/>
                  </a:lnTo>
                  <a:lnTo>
                    <a:pt x="616" y="215"/>
                  </a:lnTo>
                  <a:lnTo>
                    <a:pt x="594" y="203"/>
                  </a:lnTo>
                  <a:lnTo>
                    <a:pt x="576" y="222"/>
                  </a:lnTo>
                  <a:lnTo>
                    <a:pt x="565" y="170"/>
                  </a:lnTo>
                  <a:lnTo>
                    <a:pt x="576" y="124"/>
                  </a:lnTo>
                  <a:lnTo>
                    <a:pt x="500" y="90"/>
                  </a:lnTo>
                  <a:lnTo>
                    <a:pt x="448" y="99"/>
                  </a:lnTo>
                  <a:lnTo>
                    <a:pt x="446" y="27"/>
                  </a:lnTo>
                  <a:lnTo>
                    <a:pt x="393" y="0"/>
                  </a:lnTo>
                  <a:lnTo>
                    <a:pt x="352" y="17"/>
                  </a:lnTo>
                  <a:lnTo>
                    <a:pt x="325" y="84"/>
                  </a:lnTo>
                  <a:lnTo>
                    <a:pt x="278" y="111"/>
                  </a:lnTo>
                  <a:lnTo>
                    <a:pt x="258" y="216"/>
                  </a:lnTo>
                  <a:lnTo>
                    <a:pt x="181" y="268"/>
                  </a:lnTo>
                  <a:lnTo>
                    <a:pt x="118" y="289"/>
                  </a:lnTo>
                  <a:lnTo>
                    <a:pt x="102" y="26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955" name="Freeform 67"/>
            <p:cNvSpPr>
              <a:spLocks noChangeAspect="1"/>
            </p:cNvSpPr>
            <p:nvPr/>
          </p:nvSpPr>
          <p:spPr bwMode="auto">
            <a:xfrm>
              <a:off x="4506" y="1634"/>
              <a:ext cx="41" cy="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2" y="0"/>
                </a:cxn>
                <a:cxn ang="0">
                  <a:pos x="18" y="71"/>
                </a:cxn>
                <a:cxn ang="0">
                  <a:pos x="2" y="70"/>
                </a:cxn>
                <a:cxn ang="0">
                  <a:pos x="0" y="6"/>
                </a:cxn>
              </a:cxnLst>
              <a:rect l="0" t="0" r="r" b="b"/>
              <a:pathLst>
                <a:path w="42" h="71">
                  <a:moveTo>
                    <a:pt x="0" y="6"/>
                  </a:moveTo>
                  <a:lnTo>
                    <a:pt x="42" y="0"/>
                  </a:lnTo>
                  <a:lnTo>
                    <a:pt x="18" y="71"/>
                  </a:lnTo>
                  <a:lnTo>
                    <a:pt x="2" y="7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7956" name="AutoShape 68"/>
          <p:cNvSpPr>
            <a:spLocks noChangeArrowheads="1"/>
          </p:cNvSpPr>
          <p:nvPr/>
        </p:nvSpPr>
        <p:spPr bwMode="auto">
          <a:xfrm>
            <a:off x="7470775" y="2982913"/>
            <a:ext cx="166688" cy="173037"/>
          </a:xfrm>
          <a:prstGeom prst="star5">
            <a:avLst/>
          </a:prstGeom>
          <a:solidFill>
            <a:srgbClr val="BFCC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0" name="Line 72"/>
          <p:cNvSpPr>
            <a:spLocks noChangeShapeType="1"/>
          </p:cNvSpPr>
          <p:nvPr/>
        </p:nvSpPr>
        <p:spPr bwMode="auto">
          <a:xfrm>
            <a:off x="7924800" y="3117850"/>
            <a:ext cx="309563" cy="63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1" name="Line 73"/>
          <p:cNvSpPr>
            <a:spLocks noChangeShapeType="1"/>
          </p:cNvSpPr>
          <p:nvPr/>
        </p:nvSpPr>
        <p:spPr bwMode="auto">
          <a:xfrm flipV="1">
            <a:off x="8004175" y="2759075"/>
            <a:ext cx="254000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3" name="Line 75"/>
          <p:cNvSpPr>
            <a:spLocks noChangeShapeType="1"/>
          </p:cNvSpPr>
          <p:nvPr/>
        </p:nvSpPr>
        <p:spPr bwMode="auto">
          <a:xfrm flipH="1" flipV="1">
            <a:off x="7858125" y="14732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4" name="Line 76"/>
          <p:cNvSpPr>
            <a:spLocks noChangeShapeType="1"/>
          </p:cNvSpPr>
          <p:nvPr/>
        </p:nvSpPr>
        <p:spPr bwMode="auto">
          <a:xfrm flipV="1">
            <a:off x="8334375" y="2082800"/>
            <a:ext cx="1524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68" name="Line 80"/>
          <p:cNvSpPr>
            <a:spLocks noChangeShapeType="1"/>
          </p:cNvSpPr>
          <p:nvPr/>
        </p:nvSpPr>
        <p:spPr bwMode="auto">
          <a:xfrm rot="600000">
            <a:off x="2563813" y="5268913"/>
            <a:ext cx="244475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2" name="Text Box 84"/>
          <p:cNvSpPr txBox="1">
            <a:spLocks noChangeAspect="1" noChangeArrowheads="1"/>
          </p:cNvSpPr>
          <p:nvPr/>
        </p:nvSpPr>
        <p:spPr bwMode="auto">
          <a:xfrm>
            <a:off x="4522788" y="3346450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31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3" name="Text Box 85"/>
          <p:cNvSpPr txBox="1">
            <a:spLocks noChangeAspect="1" noChangeArrowheads="1"/>
          </p:cNvSpPr>
          <p:nvPr/>
        </p:nvSpPr>
        <p:spPr bwMode="auto">
          <a:xfrm>
            <a:off x="4672012" y="3900488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31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4" name="Text Box 86"/>
          <p:cNvSpPr txBox="1">
            <a:spLocks noChangeAspect="1" noChangeArrowheads="1"/>
          </p:cNvSpPr>
          <p:nvPr/>
        </p:nvSpPr>
        <p:spPr bwMode="auto">
          <a:xfrm>
            <a:off x="4419600" y="4597400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32</a:t>
            </a:r>
            <a:endParaRPr lang="en-US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7" name="Text Box 89"/>
          <p:cNvSpPr txBox="1">
            <a:spLocks noChangeAspect="1" noChangeArrowheads="1"/>
          </p:cNvSpPr>
          <p:nvPr/>
        </p:nvSpPr>
        <p:spPr bwMode="auto">
          <a:xfrm>
            <a:off x="1476375" y="3346450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32</a:t>
            </a:r>
            <a:endParaRPr lang="en-US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78" name="Text Box 90"/>
          <p:cNvSpPr txBox="1">
            <a:spLocks noChangeAspect="1" noChangeArrowheads="1"/>
          </p:cNvSpPr>
          <p:nvPr/>
        </p:nvSpPr>
        <p:spPr bwMode="auto">
          <a:xfrm>
            <a:off x="1933575" y="2921000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29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2" name="Text Box 94"/>
          <p:cNvSpPr txBox="1">
            <a:spLocks noChangeAspect="1" noChangeArrowheads="1"/>
          </p:cNvSpPr>
          <p:nvPr/>
        </p:nvSpPr>
        <p:spPr bwMode="auto">
          <a:xfrm>
            <a:off x="2543175" y="3987800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29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3" name="Text Box 95"/>
          <p:cNvSpPr txBox="1">
            <a:spLocks noChangeAspect="1" noChangeArrowheads="1"/>
          </p:cNvSpPr>
          <p:nvPr/>
        </p:nvSpPr>
        <p:spPr bwMode="auto">
          <a:xfrm>
            <a:off x="3381375" y="3987800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4" name="Text Box 96"/>
          <p:cNvSpPr txBox="1">
            <a:spLocks noChangeAspect="1" noChangeArrowheads="1"/>
          </p:cNvSpPr>
          <p:nvPr/>
        </p:nvSpPr>
        <p:spPr bwMode="auto">
          <a:xfrm>
            <a:off x="3481387" y="3214688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31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7" name="Text Box 99"/>
          <p:cNvSpPr txBox="1">
            <a:spLocks noChangeAspect="1" noChangeArrowheads="1"/>
          </p:cNvSpPr>
          <p:nvPr/>
        </p:nvSpPr>
        <p:spPr bwMode="auto">
          <a:xfrm>
            <a:off x="5311775" y="3349625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31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89" name="Text Box 101"/>
          <p:cNvSpPr txBox="1">
            <a:spLocks noChangeAspect="1" noChangeArrowheads="1"/>
          </p:cNvSpPr>
          <p:nvPr/>
        </p:nvSpPr>
        <p:spPr bwMode="auto">
          <a:xfrm>
            <a:off x="5365750" y="4478338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0" name="Text Box 102"/>
          <p:cNvSpPr txBox="1">
            <a:spLocks noChangeAspect="1" noChangeArrowheads="1"/>
          </p:cNvSpPr>
          <p:nvPr/>
        </p:nvSpPr>
        <p:spPr bwMode="auto">
          <a:xfrm>
            <a:off x="5324475" y="3905250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31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1" name="Text Box 103"/>
          <p:cNvSpPr txBox="1">
            <a:spLocks noChangeAspect="1" noChangeArrowheads="1"/>
          </p:cNvSpPr>
          <p:nvPr/>
        </p:nvSpPr>
        <p:spPr bwMode="auto">
          <a:xfrm>
            <a:off x="942975" y="4787900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23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2" name="Text Box 104"/>
          <p:cNvSpPr txBox="1">
            <a:spLocks noChangeAspect="1" noChangeArrowheads="1"/>
          </p:cNvSpPr>
          <p:nvPr/>
        </p:nvSpPr>
        <p:spPr bwMode="auto">
          <a:xfrm>
            <a:off x="2724150" y="5197475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23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6" name="Text Box 108"/>
          <p:cNvSpPr txBox="1">
            <a:spLocks noChangeAspect="1" noChangeArrowheads="1"/>
          </p:cNvSpPr>
          <p:nvPr/>
        </p:nvSpPr>
        <p:spPr bwMode="auto">
          <a:xfrm>
            <a:off x="5702300" y="2982913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34</a:t>
            </a:r>
            <a:endParaRPr lang="en-US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7" name="Text Box 109"/>
          <p:cNvSpPr txBox="1">
            <a:spLocks noChangeAspect="1" noChangeArrowheads="1"/>
          </p:cNvSpPr>
          <p:nvPr/>
        </p:nvSpPr>
        <p:spPr bwMode="auto">
          <a:xfrm>
            <a:off x="5770563" y="4241800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8" name="Text Box 110"/>
          <p:cNvSpPr txBox="1">
            <a:spLocks noChangeAspect="1" noChangeArrowheads="1"/>
          </p:cNvSpPr>
          <p:nvPr/>
        </p:nvSpPr>
        <p:spPr bwMode="auto">
          <a:xfrm>
            <a:off x="6229350" y="2335213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34</a:t>
            </a:r>
            <a:endParaRPr lang="en-US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99" name="Text Box 111"/>
          <p:cNvSpPr txBox="1">
            <a:spLocks noChangeAspect="1" noChangeArrowheads="1"/>
          </p:cNvSpPr>
          <p:nvPr/>
        </p:nvSpPr>
        <p:spPr bwMode="auto">
          <a:xfrm>
            <a:off x="7267575" y="3163888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31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0" name="Text Box 112"/>
          <p:cNvSpPr txBox="1">
            <a:spLocks noChangeAspect="1" noChangeArrowheads="1"/>
          </p:cNvSpPr>
          <p:nvPr/>
        </p:nvSpPr>
        <p:spPr bwMode="auto">
          <a:xfrm>
            <a:off x="7267575" y="3532188"/>
            <a:ext cx="47942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31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4" name="Text Box 116"/>
          <p:cNvSpPr txBox="1">
            <a:spLocks noChangeAspect="1" noChangeArrowheads="1"/>
          </p:cNvSpPr>
          <p:nvPr/>
        </p:nvSpPr>
        <p:spPr bwMode="auto">
          <a:xfrm>
            <a:off x="6750050" y="4241800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5" name="Text Box 117"/>
          <p:cNvSpPr txBox="1">
            <a:spLocks noChangeAspect="1" noChangeArrowheads="1"/>
          </p:cNvSpPr>
          <p:nvPr/>
        </p:nvSpPr>
        <p:spPr bwMode="auto">
          <a:xfrm>
            <a:off x="7054850" y="3886200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32</a:t>
            </a:r>
            <a:endParaRPr lang="en-US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6" name="Text Box 118"/>
          <p:cNvSpPr txBox="1">
            <a:spLocks noChangeAspect="1" noChangeArrowheads="1"/>
          </p:cNvSpPr>
          <p:nvPr/>
        </p:nvSpPr>
        <p:spPr bwMode="auto">
          <a:xfrm>
            <a:off x="7210425" y="4965700"/>
            <a:ext cx="479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35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7" name="Text Box 119"/>
          <p:cNvSpPr txBox="1">
            <a:spLocks noChangeAspect="1" noChangeArrowheads="1"/>
          </p:cNvSpPr>
          <p:nvPr/>
        </p:nvSpPr>
        <p:spPr bwMode="auto">
          <a:xfrm>
            <a:off x="5505450" y="2165350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31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8" name="Text Box 120"/>
          <p:cNvSpPr txBox="1">
            <a:spLocks noChangeAspect="1" noChangeArrowheads="1"/>
          </p:cNvSpPr>
          <p:nvPr/>
        </p:nvSpPr>
        <p:spPr bwMode="auto">
          <a:xfrm>
            <a:off x="6505575" y="2768600"/>
            <a:ext cx="481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33</a:t>
            </a:r>
            <a:endParaRPr lang="en-US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09" name="Text Box 121"/>
          <p:cNvSpPr txBox="1">
            <a:spLocks noChangeAspect="1" noChangeArrowheads="1"/>
          </p:cNvSpPr>
          <p:nvPr/>
        </p:nvSpPr>
        <p:spPr bwMode="auto">
          <a:xfrm>
            <a:off x="7415213" y="2082800"/>
            <a:ext cx="48101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28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0" y="6267069"/>
            <a:ext cx="5410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NOTE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Excludes Medicare Advantage Drug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Plans.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Kaiser Family Foundation analysis of Centers for Medicare &amp; Medicaid Services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(CMS) PDP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landscape source file,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2013. 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0" name="Rectangle 132"/>
          <p:cNvSpPr>
            <a:spLocks noChangeArrowheads="1"/>
          </p:cNvSpPr>
          <p:nvPr/>
        </p:nvSpPr>
        <p:spPr bwMode="auto">
          <a:xfrm>
            <a:off x="5411788" y="5730875"/>
            <a:ext cx="155575" cy="155575"/>
          </a:xfrm>
          <a:prstGeom prst="rect">
            <a:avLst/>
          </a:prstGeom>
          <a:solidFill>
            <a:srgbClr val="BFCC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1" name="Rectangle 133"/>
          <p:cNvSpPr>
            <a:spLocks noChangeArrowheads="1"/>
          </p:cNvSpPr>
          <p:nvPr/>
        </p:nvSpPr>
        <p:spPr bwMode="auto">
          <a:xfrm>
            <a:off x="5295899" y="5638800"/>
            <a:ext cx="3009901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2" name="Rectangle 134"/>
          <p:cNvSpPr>
            <a:spLocks noChangeArrowheads="1"/>
          </p:cNvSpPr>
          <p:nvPr/>
        </p:nvSpPr>
        <p:spPr bwMode="auto">
          <a:xfrm>
            <a:off x="5410200" y="5995987"/>
            <a:ext cx="155575" cy="155575"/>
          </a:xfrm>
          <a:prstGeom prst="rect">
            <a:avLst/>
          </a:prstGeom>
          <a:solidFill>
            <a:srgbClr val="7F99B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3" name="Text Box 135"/>
          <p:cNvSpPr txBox="1">
            <a:spLocks noChangeArrowheads="1"/>
          </p:cNvSpPr>
          <p:nvPr/>
        </p:nvSpPr>
        <p:spPr bwMode="auto">
          <a:xfrm>
            <a:off x="5516563" y="5638800"/>
            <a:ext cx="3302000" cy="30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23-29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drug plans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(10 states and DC)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4" name="Text Box 136"/>
          <p:cNvSpPr txBox="1">
            <a:spLocks noChangeArrowheads="1"/>
          </p:cNvSpPr>
          <p:nvPr/>
        </p:nvSpPr>
        <p:spPr bwMode="auto">
          <a:xfrm>
            <a:off x="5521326" y="5921375"/>
            <a:ext cx="2238539" cy="30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30-31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drug plans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(18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states)</a:t>
            </a:r>
          </a:p>
        </p:txBody>
      </p:sp>
      <p:sp>
        <p:nvSpPr>
          <p:cNvPr id="38025" name="Text Box 137"/>
          <p:cNvSpPr txBox="1">
            <a:spLocks noChangeArrowheads="1"/>
          </p:cNvSpPr>
          <p:nvPr/>
        </p:nvSpPr>
        <p:spPr bwMode="auto">
          <a:xfrm>
            <a:off x="5516563" y="6186487"/>
            <a:ext cx="2001295" cy="30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32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drug plans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(14 states)</a:t>
            </a:r>
            <a:endParaRPr lang="en-U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26" name="Rectangle 138"/>
          <p:cNvSpPr>
            <a:spLocks noChangeArrowheads="1"/>
          </p:cNvSpPr>
          <p:nvPr/>
        </p:nvSpPr>
        <p:spPr bwMode="auto">
          <a:xfrm>
            <a:off x="5411788" y="6261100"/>
            <a:ext cx="155575" cy="155575"/>
          </a:xfrm>
          <a:prstGeom prst="rect">
            <a:avLst/>
          </a:prstGeom>
          <a:solidFill>
            <a:srgbClr val="40668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1" name="Text Box 137"/>
          <p:cNvSpPr txBox="1">
            <a:spLocks noChangeArrowheads="1"/>
          </p:cNvSpPr>
          <p:nvPr/>
        </p:nvSpPr>
        <p:spPr bwMode="auto">
          <a:xfrm>
            <a:off x="5514975" y="6448425"/>
            <a:ext cx="2147169" cy="30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33-38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drug plans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(8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states)</a:t>
            </a:r>
          </a:p>
        </p:txBody>
      </p:sp>
      <p:sp>
        <p:nvSpPr>
          <p:cNvPr id="142" name="Rectangle 138"/>
          <p:cNvSpPr>
            <a:spLocks noChangeArrowheads="1"/>
          </p:cNvSpPr>
          <p:nvPr/>
        </p:nvSpPr>
        <p:spPr bwMode="auto">
          <a:xfrm>
            <a:off x="5410200" y="6523038"/>
            <a:ext cx="155575" cy="15557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9" name="Text Box 123"/>
          <p:cNvSpPr txBox="1">
            <a:spLocks noChangeAspect="1" noChangeArrowheads="1"/>
          </p:cNvSpPr>
          <p:nvPr/>
        </p:nvSpPr>
        <p:spPr bwMode="auto">
          <a:xfrm>
            <a:off x="8553450" y="1828482"/>
            <a:ext cx="495300" cy="600164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30</a:t>
            </a:r>
            <a:r>
              <a:rPr lang="en-US" sz="9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9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CT, MA, RI, VT</a:t>
            </a:r>
          </a:p>
        </p:txBody>
      </p:sp>
      <p:sp>
        <p:nvSpPr>
          <p:cNvPr id="150" name="Text Box 92"/>
          <p:cNvSpPr txBox="1">
            <a:spLocks noChangeAspect="1" noChangeArrowheads="1"/>
          </p:cNvSpPr>
          <p:nvPr/>
        </p:nvSpPr>
        <p:spPr bwMode="auto">
          <a:xfrm>
            <a:off x="8286750" y="3073400"/>
            <a:ext cx="685800" cy="4385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" tIns="0" rIns="9144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29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DE, DC, MD</a:t>
            </a:r>
          </a:p>
        </p:txBody>
      </p:sp>
      <p:sp>
        <p:nvSpPr>
          <p:cNvPr id="153" name="Text Box 86"/>
          <p:cNvSpPr txBox="1">
            <a:spLocks noChangeAspect="1" noChangeArrowheads="1"/>
          </p:cNvSpPr>
          <p:nvPr/>
        </p:nvSpPr>
        <p:spPr bwMode="auto">
          <a:xfrm>
            <a:off x="8305800" y="2501900"/>
            <a:ext cx="509588" cy="4462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29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NJ</a:t>
            </a:r>
            <a:endParaRPr lang="en-US" sz="11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Text Box 129"/>
          <p:cNvSpPr txBox="1">
            <a:spLocks noChangeAspect="1" noChangeArrowheads="1"/>
          </p:cNvSpPr>
          <p:nvPr/>
        </p:nvSpPr>
        <p:spPr bwMode="auto">
          <a:xfrm>
            <a:off x="7267575" y="1320800"/>
            <a:ext cx="533400" cy="43858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28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ME, NH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-1016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Number </a:t>
            </a:r>
            <a:r>
              <a:rPr lang="en-US" dirty="0">
                <a:solidFill>
                  <a:schemeClr val="bg1"/>
                </a:solidFill>
              </a:rPr>
              <a:t>of Medicare Part D Stand-Alone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Prescription </a:t>
            </a:r>
            <a:r>
              <a:rPr lang="en-US" dirty="0">
                <a:solidFill>
                  <a:schemeClr val="bg1"/>
                </a:solidFill>
              </a:rPr>
              <a:t>Drug Plans, by </a:t>
            </a:r>
            <a:r>
              <a:rPr lang="en-US" dirty="0" smtClean="0">
                <a:solidFill>
                  <a:schemeClr val="bg1"/>
                </a:solidFill>
              </a:rPr>
              <a:t>Region, 2013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7" name="Text Box 25"/>
          <p:cNvSpPr txBox="1">
            <a:spLocks noChangeAspect="1" noChangeArrowheads="1"/>
          </p:cNvSpPr>
          <p:nvPr/>
        </p:nvSpPr>
        <p:spPr bwMode="auto">
          <a:xfrm>
            <a:off x="3690937" y="2072937"/>
            <a:ext cx="981075" cy="6001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4" tIns="0" rIns="9144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32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IA, MN, MT, NE, ND, SD, WY</a:t>
            </a:r>
          </a:p>
        </p:txBody>
      </p:sp>
      <p:sp>
        <p:nvSpPr>
          <p:cNvPr id="138" name="Text Box 164"/>
          <p:cNvSpPr txBox="1">
            <a:spLocks noChangeAspect="1" noChangeArrowheads="1"/>
          </p:cNvSpPr>
          <p:nvPr/>
        </p:nvSpPr>
        <p:spPr bwMode="auto">
          <a:xfrm>
            <a:off x="2488725" y="2518569"/>
            <a:ext cx="557212" cy="43858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32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ID, UT</a:t>
            </a:r>
          </a:p>
        </p:txBody>
      </p:sp>
      <p:sp>
        <p:nvSpPr>
          <p:cNvPr id="139" name="Text Box 9"/>
          <p:cNvSpPr txBox="1">
            <a:spLocks noChangeAspect="1" noChangeArrowheads="1"/>
          </p:cNvSpPr>
          <p:nvPr/>
        </p:nvSpPr>
        <p:spPr bwMode="auto">
          <a:xfrm>
            <a:off x="1593056" y="1707877"/>
            <a:ext cx="581025" cy="43858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OR, WA</a:t>
            </a:r>
          </a:p>
        </p:txBody>
      </p:sp>
      <p:sp>
        <p:nvSpPr>
          <p:cNvPr id="140" name="Text Box 160"/>
          <p:cNvSpPr txBox="1">
            <a:spLocks noChangeAspect="1" noChangeArrowheads="1"/>
          </p:cNvSpPr>
          <p:nvPr/>
        </p:nvSpPr>
        <p:spPr bwMode="auto">
          <a:xfrm>
            <a:off x="6963091" y="2769486"/>
            <a:ext cx="481013" cy="4385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38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PA, WV</a:t>
            </a:r>
          </a:p>
        </p:txBody>
      </p:sp>
      <p:sp>
        <p:nvSpPr>
          <p:cNvPr id="144" name="Text Box 65"/>
          <p:cNvSpPr txBox="1">
            <a:spLocks noChangeAspect="1" noChangeArrowheads="1"/>
          </p:cNvSpPr>
          <p:nvPr/>
        </p:nvSpPr>
        <p:spPr bwMode="auto">
          <a:xfrm>
            <a:off x="6192749" y="3157538"/>
            <a:ext cx="481012" cy="4385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32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IN, KY</a:t>
            </a:r>
          </a:p>
        </p:txBody>
      </p:sp>
      <p:sp>
        <p:nvSpPr>
          <p:cNvPr id="145" name="Text Box 139"/>
          <p:cNvSpPr txBox="1">
            <a:spLocks noChangeAspect="1" noChangeArrowheads="1"/>
          </p:cNvSpPr>
          <p:nvPr/>
        </p:nvSpPr>
        <p:spPr bwMode="auto">
          <a:xfrm>
            <a:off x="6159582" y="3830422"/>
            <a:ext cx="481013" cy="4385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33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>
                <a:latin typeface="Calibri" pitchFamily="34" charset="0"/>
                <a:cs typeface="Calibri" pitchFamily="34" charset="0"/>
              </a:rPr>
            </a:br>
            <a:r>
              <a:rPr lang="en-US" sz="1050" b="1" dirty="0">
                <a:latin typeface="Calibri" pitchFamily="34" charset="0"/>
                <a:cs typeface="Calibri" pitchFamily="34" charset="0"/>
              </a:rPr>
              <a:t>AL, TN</a:t>
            </a:r>
          </a:p>
        </p:txBody>
      </p:sp>
      <p:sp>
        <p:nvSpPr>
          <p:cNvPr id="120" name="Text Box 135"/>
          <p:cNvSpPr txBox="1">
            <a:spLocks noChangeArrowheads="1"/>
          </p:cNvSpPr>
          <p:nvPr/>
        </p:nvSpPr>
        <p:spPr bwMode="auto">
          <a:xfrm>
            <a:off x="2789239" y="1170801"/>
            <a:ext cx="3573461" cy="2769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29" tIns="0" rIns="91429" bIns="0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National Average: 31 drug plans</a:t>
            </a:r>
            <a:endParaRPr lang="en-US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997960" y="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Exhibit 8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ue and orange tabs theme">
  <a:themeElements>
    <a:clrScheme name="Custom 11">
      <a:dk1>
        <a:srgbClr val="000000"/>
      </a:dk1>
      <a:lt1>
        <a:srgbClr val="FFFFFF"/>
      </a:lt1>
      <a:dk2>
        <a:srgbClr val="003366"/>
      </a:dk2>
      <a:lt2>
        <a:srgbClr val="40668C"/>
      </a:lt2>
      <a:accent1>
        <a:srgbClr val="7F99B2"/>
      </a:accent1>
      <a:accent2>
        <a:srgbClr val="BFCCD9"/>
      </a:accent2>
      <a:accent3>
        <a:srgbClr val="87A845"/>
      </a:accent3>
      <a:accent4>
        <a:srgbClr val="ACC777"/>
      </a:accent4>
      <a:accent5>
        <a:srgbClr val="F79647"/>
      </a:accent5>
      <a:accent6>
        <a:srgbClr val="E46C09"/>
      </a:accent6>
      <a:hlink>
        <a:srgbClr val="0000FF"/>
      </a:hlink>
      <a:folHlink>
        <a:srgbClr val="006600"/>
      </a:folHlink>
    </a:clrScheme>
    <a:fontScheme name="Blank Presentation">
      <a:majorFont>
        <a:latin typeface="Tahoma"/>
        <a:ea typeface=""/>
        <a:cs typeface="Arial"/>
      </a:majorFont>
      <a:minorFont>
        <a:latin typeface="Time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lue and orange tabs theme">
  <a:themeElements>
    <a:clrScheme name="Custom 11">
      <a:dk1>
        <a:srgbClr val="000000"/>
      </a:dk1>
      <a:lt1>
        <a:srgbClr val="FFFFFF"/>
      </a:lt1>
      <a:dk2>
        <a:srgbClr val="003366"/>
      </a:dk2>
      <a:lt2>
        <a:srgbClr val="40668C"/>
      </a:lt2>
      <a:accent1>
        <a:srgbClr val="7F99B2"/>
      </a:accent1>
      <a:accent2>
        <a:srgbClr val="BFCCD9"/>
      </a:accent2>
      <a:accent3>
        <a:srgbClr val="87A845"/>
      </a:accent3>
      <a:accent4>
        <a:srgbClr val="ACC777"/>
      </a:accent4>
      <a:accent5>
        <a:srgbClr val="F79647"/>
      </a:accent5>
      <a:accent6>
        <a:srgbClr val="E46C09"/>
      </a:accent6>
      <a:hlink>
        <a:srgbClr val="0000FF"/>
      </a:hlink>
      <a:folHlink>
        <a:srgbClr val="006600"/>
      </a:folHlink>
    </a:clrScheme>
    <a:fontScheme name="Blank Presentation">
      <a:majorFont>
        <a:latin typeface="Tahoma"/>
        <a:ea typeface=""/>
        <a:cs typeface="Arial"/>
      </a:majorFont>
      <a:minorFont>
        <a:latin typeface="Time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7302</TotalTime>
  <Words>2030</Words>
  <Application>Microsoft Office PowerPoint</Application>
  <PresentationFormat>On-screen Show (4:3)</PresentationFormat>
  <Paragraphs>430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3_blue and orange tabs theme</vt:lpstr>
      <vt:lpstr>1_Office Theme</vt:lpstr>
      <vt:lpstr>4_blue and orange tabs theme</vt:lpstr>
      <vt:lpstr>MEDICARE PART D:  PAST AND PRESENT</vt:lpstr>
      <vt:lpstr>PowerPoint Presentation</vt:lpstr>
      <vt:lpstr> History of Medicare and Prescription Drugs, 1965-2006</vt:lpstr>
      <vt:lpstr> The Need for a Medicare Drug Benefit</vt:lpstr>
      <vt:lpstr> Medicare Part D – Prescription Drug Benefit</vt:lpstr>
      <vt:lpstr> The Role of CMS in Regulating Part D</vt:lpstr>
      <vt:lpstr> Prescription Drug Coverage Among  Medicare Beneficiaries in 2012</vt:lpstr>
      <vt:lpstr> Medicare Part D Enrollment, 2006-2012</vt:lpstr>
      <vt:lpstr> Number of Medicare Part D Stand-Alone  Prescription Drug Plans, by Region, 2013</vt:lpstr>
      <vt:lpstr> Number of Medicare Part D Stand-Alone PDPs,  by Benchmark Status, 2006-2013</vt:lpstr>
      <vt:lpstr> Number of Low-Income Subsidy “Benchmark” Plans Offered by Two Major Part D Sponsors, 2006-2013</vt:lpstr>
      <vt:lpstr> Standard Medicare Prescription Drug Benefit, 2013</vt:lpstr>
      <vt:lpstr>  Cost Sharing for Brand-Name Drugs in the  Medicare Part D Coverage Gap, 2010-2020</vt:lpstr>
      <vt:lpstr>  Cost Sharing for Generic Drugs in the  Medicare Part D Coverage Gap, 2010-2020</vt:lpstr>
      <vt:lpstr> Weighted Average Premium for Medicare Part D  Stand-Alone PDPs, by Region, 2013</vt:lpstr>
      <vt:lpstr>PowerPoint Presentation</vt:lpstr>
      <vt:lpstr> Premiums in Medicare Part D Stand-Alone PDPs with Highest 2012 Enrollment, 2006-2013</vt:lpstr>
      <vt:lpstr> Costs for Top Brands in Stand-Alone PDPs with  Highest 2012 Enrollment in DC Zip Code (20037)</vt:lpstr>
      <vt:lpstr>PowerPoint Presentation</vt:lpstr>
      <vt:lpstr> Medicare Part D Spending and Financing</vt:lpstr>
      <vt:lpstr> Exhibit 20  Comparison of Projected and Actual Medicare Part D  Benefit Spending, 2006-2013</vt:lpstr>
      <vt:lpstr> Factors Affecting Medicare Part D Drug Spending Trends</vt:lpstr>
      <vt:lpstr> Medicare Part D: Adding It Up</vt:lpstr>
    </vt:vector>
  </TitlesOfParts>
  <Company>Kaiser Family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Juliette Cubanski</dc:creator>
  <cp:lastModifiedBy>Juliette Cubanski</cp:lastModifiedBy>
  <cp:revision>592</cp:revision>
  <cp:lastPrinted>2012-09-19T22:13:20Z</cp:lastPrinted>
  <dcterms:created xsi:type="dcterms:W3CDTF">2008-02-29T18:49:16Z</dcterms:created>
  <dcterms:modified xsi:type="dcterms:W3CDTF">2012-10-02T15:00:31Z</dcterms:modified>
</cp:coreProperties>
</file>